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7" r:id="rId2"/>
    <p:sldId id="257" r:id="rId3"/>
    <p:sldId id="256" r:id="rId4"/>
    <p:sldId id="258" r:id="rId5"/>
    <p:sldId id="259" r:id="rId6"/>
    <p:sldId id="260" r:id="rId7"/>
    <p:sldId id="261" r:id="rId8"/>
    <p:sldId id="269"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6247" autoAdjust="0"/>
  </p:normalViewPr>
  <p:slideViewPr>
    <p:cSldViewPr snapToGrid="0">
      <p:cViewPr>
        <p:scale>
          <a:sx n="90" d="100"/>
          <a:sy n="90" d="100"/>
        </p:scale>
        <p:origin x="1248"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4BED57-E2A3-4731-BB5D-AF37507BCCC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3A83092-3C72-4693-A8C7-EE74AFE943AF}">
      <dgm:prSet/>
      <dgm:spPr/>
      <dgm:t>
        <a:bodyPr/>
        <a:lstStyle/>
        <a:p>
          <a:r>
            <a:rPr lang="en-US"/>
            <a:t>Evaluating U.S. Opioid Prescribers</a:t>
          </a:r>
        </a:p>
      </dgm:t>
    </dgm:pt>
    <dgm:pt modelId="{9ADA49EA-72BF-4457-98B1-BB42F8CE8D8D}" type="parTrans" cxnId="{4DEE5CE4-B05C-4F02-972A-DCC39D0DF4F1}">
      <dgm:prSet/>
      <dgm:spPr/>
      <dgm:t>
        <a:bodyPr/>
        <a:lstStyle/>
        <a:p>
          <a:endParaRPr lang="en-US"/>
        </a:p>
      </dgm:t>
    </dgm:pt>
    <dgm:pt modelId="{60576C45-6414-4BFE-B365-A1123B5F3398}" type="sibTrans" cxnId="{4DEE5CE4-B05C-4F02-972A-DCC39D0DF4F1}">
      <dgm:prSet/>
      <dgm:spPr/>
      <dgm:t>
        <a:bodyPr/>
        <a:lstStyle/>
        <a:p>
          <a:endParaRPr lang="en-US"/>
        </a:p>
      </dgm:t>
    </dgm:pt>
    <dgm:pt modelId="{411E5A26-E963-415B-8D41-6670F1EFD1AA}">
      <dgm:prSet/>
      <dgm:spPr/>
      <dgm:t>
        <a:bodyPr/>
        <a:lstStyle/>
        <a:p>
          <a:r>
            <a:rPr lang="en-US"/>
            <a:t>Classifying Spam vs Non-Spam Emails with NLP</a:t>
          </a:r>
        </a:p>
      </dgm:t>
    </dgm:pt>
    <dgm:pt modelId="{89627798-D6C7-4DC3-913D-BBA9A4927CEA}" type="parTrans" cxnId="{AC0AA251-43C9-4D58-B880-FDDE7072350D}">
      <dgm:prSet/>
      <dgm:spPr/>
      <dgm:t>
        <a:bodyPr/>
        <a:lstStyle/>
        <a:p>
          <a:endParaRPr lang="en-US"/>
        </a:p>
      </dgm:t>
    </dgm:pt>
    <dgm:pt modelId="{48809B73-863B-4C0A-B0A0-CF4D19DBAA17}" type="sibTrans" cxnId="{AC0AA251-43C9-4D58-B880-FDDE7072350D}">
      <dgm:prSet/>
      <dgm:spPr/>
      <dgm:t>
        <a:bodyPr/>
        <a:lstStyle/>
        <a:p>
          <a:endParaRPr lang="en-US"/>
        </a:p>
      </dgm:t>
    </dgm:pt>
    <dgm:pt modelId="{45690E07-2B09-4FE8-96B5-2C37182B8683}">
      <dgm:prSet/>
      <dgm:spPr/>
      <dgm:t>
        <a:bodyPr/>
        <a:lstStyle/>
        <a:p>
          <a:r>
            <a:rPr lang="en-US" dirty="0"/>
            <a:t>Identifying most Important Factors in Calculating Home Price</a:t>
          </a:r>
        </a:p>
      </dgm:t>
    </dgm:pt>
    <dgm:pt modelId="{A84D64D5-EAFC-4031-A994-8B51DEA3FC11}" type="parTrans" cxnId="{388C50A0-3C25-4E1B-9C09-FF8ADDC16274}">
      <dgm:prSet/>
      <dgm:spPr/>
      <dgm:t>
        <a:bodyPr/>
        <a:lstStyle/>
        <a:p>
          <a:endParaRPr lang="en-US"/>
        </a:p>
      </dgm:t>
    </dgm:pt>
    <dgm:pt modelId="{CF46276A-B6BE-4663-8F5D-C48833AB3CF3}" type="sibTrans" cxnId="{388C50A0-3C25-4E1B-9C09-FF8ADDC16274}">
      <dgm:prSet/>
      <dgm:spPr/>
      <dgm:t>
        <a:bodyPr/>
        <a:lstStyle/>
        <a:p>
          <a:endParaRPr lang="en-US"/>
        </a:p>
      </dgm:t>
    </dgm:pt>
    <dgm:pt modelId="{1A5AF13B-D86E-45D5-8852-61A7B92152BC}">
      <dgm:prSet/>
      <dgm:spPr/>
      <dgm:t>
        <a:bodyPr/>
        <a:lstStyle/>
        <a:p>
          <a:r>
            <a:rPr lang="en-US"/>
            <a:t>Pistachio Image Classification</a:t>
          </a:r>
        </a:p>
      </dgm:t>
    </dgm:pt>
    <dgm:pt modelId="{E1800C30-A312-4EBD-B05E-EEA345692A84}" type="parTrans" cxnId="{36CE713F-1BED-4E8D-B451-EF1AB931E2CB}">
      <dgm:prSet/>
      <dgm:spPr/>
      <dgm:t>
        <a:bodyPr/>
        <a:lstStyle/>
        <a:p>
          <a:endParaRPr lang="en-US"/>
        </a:p>
      </dgm:t>
    </dgm:pt>
    <dgm:pt modelId="{505C2641-0F9D-4E76-B40D-CA1E5794DC1B}" type="sibTrans" cxnId="{36CE713F-1BED-4E8D-B451-EF1AB931E2CB}">
      <dgm:prSet/>
      <dgm:spPr/>
      <dgm:t>
        <a:bodyPr/>
        <a:lstStyle/>
        <a:p>
          <a:endParaRPr lang="en-US"/>
        </a:p>
      </dgm:t>
    </dgm:pt>
    <dgm:pt modelId="{EA9BDB83-BB79-44B9-823A-8E3CFC5BE415}" type="pres">
      <dgm:prSet presAssocID="{E24BED57-E2A3-4731-BB5D-AF37507BCCC8}" presName="Name0" presStyleCnt="0">
        <dgm:presLayoutVars>
          <dgm:dir/>
          <dgm:animLvl val="lvl"/>
          <dgm:resizeHandles val="exact"/>
        </dgm:presLayoutVars>
      </dgm:prSet>
      <dgm:spPr/>
    </dgm:pt>
    <dgm:pt modelId="{9CF663FC-8FE1-4B1F-ACE8-F706A8CB6196}" type="pres">
      <dgm:prSet presAssocID="{E3A83092-3C72-4693-A8C7-EE74AFE943AF}" presName="linNode" presStyleCnt="0"/>
      <dgm:spPr/>
    </dgm:pt>
    <dgm:pt modelId="{8C218071-C728-4B63-A47E-61C7A88B7D46}" type="pres">
      <dgm:prSet presAssocID="{E3A83092-3C72-4693-A8C7-EE74AFE943AF}" presName="parentText" presStyleLbl="node1" presStyleIdx="0" presStyleCnt="4" custScaleX="130435">
        <dgm:presLayoutVars>
          <dgm:chMax val="1"/>
          <dgm:bulletEnabled val="1"/>
        </dgm:presLayoutVars>
      </dgm:prSet>
      <dgm:spPr/>
    </dgm:pt>
    <dgm:pt modelId="{7BAA4F2F-AC0F-4D08-ADA4-7F8B8D77A901}" type="pres">
      <dgm:prSet presAssocID="{60576C45-6414-4BFE-B365-A1123B5F3398}" presName="sp" presStyleCnt="0"/>
      <dgm:spPr/>
    </dgm:pt>
    <dgm:pt modelId="{887D28A3-A739-4D9A-919E-CD8C4C28336C}" type="pres">
      <dgm:prSet presAssocID="{411E5A26-E963-415B-8D41-6670F1EFD1AA}" presName="linNode" presStyleCnt="0"/>
      <dgm:spPr/>
    </dgm:pt>
    <dgm:pt modelId="{1301D74F-3859-4FAC-8D67-FB9AAC23FCD6}" type="pres">
      <dgm:prSet presAssocID="{411E5A26-E963-415B-8D41-6670F1EFD1AA}" presName="parentText" presStyleLbl="node1" presStyleIdx="1" presStyleCnt="4" custScaleX="130435">
        <dgm:presLayoutVars>
          <dgm:chMax val="1"/>
          <dgm:bulletEnabled val="1"/>
        </dgm:presLayoutVars>
      </dgm:prSet>
      <dgm:spPr/>
    </dgm:pt>
    <dgm:pt modelId="{12448EEB-B6F5-47D2-844E-1E682588CDAF}" type="pres">
      <dgm:prSet presAssocID="{48809B73-863B-4C0A-B0A0-CF4D19DBAA17}" presName="sp" presStyleCnt="0"/>
      <dgm:spPr/>
    </dgm:pt>
    <dgm:pt modelId="{1F4C2297-C29D-4BDB-A5C0-3F511D09110C}" type="pres">
      <dgm:prSet presAssocID="{45690E07-2B09-4FE8-96B5-2C37182B8683}" presName="linNode" presStyleCnt="0"/>
      <dgm:spPr/>
    </dgm:pt>
    <dgm:pt modelId="{17262F56-B4C1-48BE-B430-0AB09E3FC245}" type="pres">
      <dgm:prSet presAssocID="{45690E07-2B09-4FE8-96B5-2C37182B8683}" presName="parentText" presStyleLbl="node1" presStyleIdx="2" presStyleCnt="4" custScaleX="130435">
        <dgm:presLayoutVars>
          <dgm:chMax val="1"/>
          <dgm:bulletEnabled val="1"/>
        </dgm:presLayoutVars>
      </dgm:prSet>
      <dgm:spPr/>
    </dgm:pt>
    <dgm:pt modelId="{7EFE5A39-A80C-42E0-85C0-4B203C3F686F}" type="pres">
      <dgm:prSet presAssocID="{CF46276A-B6BE-4663-8F5D-C48833AB3CF3}" presName="sp" presStyleCnt="0"/>
      <dgm:spPr/>
    </dgm:pt>
    <dgm:pt modelId="{F25D23E5-68B4-4199-959C-79CF4585C306}" type="pres">
      <dgm:prSet presAssocID="{1A5AF13B-D86E-45D5-8852-61A7B92152BC}" presName="linNode" presStyleCnt="0"/>
      <dgm:spPr/>
    </dgm:pt>
    <dgm:pt modelId="{9F8D6F46-4746-402B-A8DD-CB66381F4427}" type="pres">
      <dgm:prSet presAssocID="{1A5AF13B-D86E-45D5-8852-61A7B92152BC}" presName="parentText" presStyleLbl="node1" presStyleIdx="3" presStyleCnt="4" custScaleX="130435">
        <dgm:presLayoutVars>
          <dgm:chMax val="1"/>
          <dgm:bulletEnabled val="1"/>
        </dgm:presLayoutVars>
      </dgm:prSet>
      <dgm:spPr/>
    </dgm:pt>
  </dgm:ptLst>
  <dgm:cxnLst>
    <dgm:cxn modelId="{9FBF8000-9865-4FBE-953A-4014B16EE02E}" type="presOf" srcId="{E24BED57-E2A3-4731-BB5D-AF37507BCCC8}" destId="{EA9BDB83-BB79-44B9-823A-8E3CFC5BE415}" srcOrd="0" destOrd="0" presId="urn:microsoft.com/office/officeart/2005/8/layout/vList5"/>
    <dgm:cxn modelId="{85E9F620-63B5-4B5C-A9F9-FD0F1A9281BC}" type="presOf" srcId="{1A5AF13B-D86E-45D5-8852-61A7B92152BC}" destId="{9F8D6F46-4746-402B-A8DD-CB66381F4427}" srcOrd="0" destOrd="0" presId="urn:microsoft.com/office/officeart/2005/8/layout/vList5"/>
    <dgm:cxn modelId="{36CE713F-1BED-4E8D-B451-EF1AB931E2CB}" srcId="{E24BED57-E2A3-4731-BB5D-AF37507BCCC8}" destId="{1A5AF13B-D86E-45D5-8852-61A7B92152BC}" srcOrd="3" destOrd="0" parTransId="{E1800C30-A312-4EBD-B05E-EEA345692A84}" sibTransId="{505C2641-0F9D-4E76-B40D-CA1E5794DC1B}"/>
    <dgm:cxn modelId="{AC0AA251-43C9-4D58-B880-FDDE7072350D}" srcId="{E24BED57-E2A3-4731-BB5D-AF37507BCCC8}" destId="{411E5A26-E963-415B-8D41-6670F1EFD1AA}" srcOrd="1" destOrd="0" parTransId="{89627798-D6C7-4DC3-913D-BBA9A4927CEA}" sibTransId="{48809B73-863B-4C0A-B0A0-CF4D19DBAA17}"/>
    <dgm:cxn modelId="{10726F7F-7C92-4875-9394-4B3ABB8FC319}" type="presOf" srcId="{E3A83092-3C72-4693-A8C7-EE74AFE943AF}" destId="{8C218071-C728-4B63-A47E-61C7A88B7D46}" srcOrd="0" destOrd="0" presId="urn:microsoft.com/office/officeart/2005/8/layout/vList5"/>
    <dgm:cxn modelId="{388C50A0-3C25-4E1B-9C09-FF8ADDC16274}" srcId="{E24BED57-E2A3-4731-BB5D-AF37507BCCC8}" destId="{45690E07-2B09-4FE8-96B5-2C37182B8683}" srcOrd="2" destOrd="0" parTransId="{A84D64D5-EAFC-4031-A994-8B51DEA3FC11}" sibTransId="{CF46276A-B6BE-4663-8F5D-C48833AB3CF3}"/>
    <dgm:cxn modelId="{4ED162BD-D6ED-434C-A4B3-A9D09DCF2B05}" type="presOf" srcId="{411E5A26-E963-415B-8D41-6670F1EFD1AA}" destId="{1301D74F-3859-4FAC-8D67-FB9AAC23FCD6}" srcOrd="0" destOrd="0" presId="urn:microsoft.com/office/officeart/2005/8/layout/vList5"/>
    <dgm:cxn modelId="{7876B5CD-06C1-4943-8D66-61C41E5AA757}" type="presOf" srcId="{45690E07-2B09-4FE8-96B5-2C37182B8683}" destId="{17262F56-B4C1-48BE-B430-0AB09E3FC245}" srcOrd="0" destOrd="0" presId="urn:microsoft.com/office/officeart/2005/8/layout/vList5"/>
    <dgm:cxn modelId="{4DEE5CE4-B05C-4F02-972A-DCC39D0DF4F1}" srcId="{E24BED57-E2A3-4731-BB5D-AF37507BCCC8}" destId="{E3A83092-3C72-4693-A8C7-EE74AFE943AF}" srcOrd="0" destOrd="0" parTransId="{9ADA49EA-72BF-4457-98B1-BB42F8CE8D8D}" sibTransId="{60576C45-6414-4BFE-B365-A1123B5F3398}"/>
    <dgm:cxn modelId="{13DE2A27-1084-4FEE-83E3-8458C041F807}" type="presParOf" srcId="{EA9BDB83-BB79-44B9-823A-8E3CFC5BE415}" destId="{9CF663FC-8FE1-4B1F-ACE8-F706A8CB6196}" srcOrd="0" destOrd="0" presId="urn:microsoft.com/office/officeart/2005/8/layout/vList5"/>
    <dgm:cxn modelId="{826B7AE0-E06A-4A4A-92B3-92666FDCD172}" type="presParOf" srcId="{9CF663FC-8FE1-4B1F-ACE8-F706A8CB6196}" destId="{8C218071-C728-4B63-A47E-61C7A88B7D46}" srcOrd="0" destOrd="0" presId="urn:microsoft.com/office/officeart/2005/8/layout/vList5"/>
    <dgm:cxn modelId="{A72C201E-8966-42E8-B816-42A03D6B42FE}" type="presParOf" srcId="{EA9BDB83-BB79-44B9-823A-8E3CFC5BE415}" destId="{7BAA4F2F-AC0F-4D08-ADA4-7F8B8D77A901}" srcOrd="1" destOrd="0" presId="urn:microsoft.com/office/officeart/2005/8/layout/vList5"/>
    <dgm:cxn modelId="{D5AEA59C-A586-482A-A2D2-8C9497C6B089}" type="presParOf" srcId="{EA9BDB83-BB79-44B9-823A-8E3CFC5BE415}" destId="{887D28A3-A739-4D9A-919E-CD8C4C28336C}" srcOrd="2" destOrd="0" presId="urn:microsoft.com/office/officeart/2005/8/layout/vList5"/>
    <dgm:cxn modelId="{9047CB83-7D3B-4D32-B382-3D594780867A}" type="presParOf" srcId="{887D28A3-A739-4D9A-919E-CD8C4C28336C}" destId="{1301D74F-3859-4FAC-8D67-FB9AAC23FCD6}" srcOrd="0" destOrd="0" presId="urn:microsoft.com/office/officeart/2005/8/layout/vList5"/>
    <dgm:cxn modelId="{CF27B647-A21B-4631-88F6-204987395FC7}" type="presParOf" srcId="{EA9BDB83-BB79-44B9-823A-8E3CFC5BE415}" destId="{12448EEB-B6F5-47D2-844E-1E682588CDAF}" srcOrd="3" destOrd="0" presId="urn:microsoft.com/office/officeart/2005/8/layout/vList5"/>
    <dgm:cxn modelId="{64642CBC-01A0-47BF-93CA-8BC81137C83C}" type="presParOf" srcId="{EA9BDB83-BB79-44B9-823A-8E3CFC5BE415}" destId="{1F4C2297-C29D-4BDB-A5C0-3F511D09110C}" srcOrd="4" destOrd="0" presId="urn:microsoft.com/office/officeart/2005/8/layout/vList5"/>
    <dgm:cxn modelId="{B8F40687-E54D-4B74-8D74-BAA2641766E5}" type="presParOf" srcId="{1F4C2297-C29D-4BDB-A5C0-3F511D09110C}" destId="{17262F56-B4C1-48BE-B430-0AB09E3FC245}" srcOrd="0" destOrd="0" presId="urn:microsoft.com/office/officeart/2005/8/layout/vList5"/>
    <dgm:cxn modelId="{AC070580-D547-456A-BDF7-498C5B2ADF50}" type="presParOf" srcId="{EA9BDB83-BB79-44B9-823A-8E3CFC5BE415}" destId="{7EFE5A39-A80C-42E0-85C0-4B203C3F686F}" srcOrd="5" destOrd="0" presId="urn:microsoft.com/office/officeart/2005/8/layout/vList5"/>
    <dgm:cxn modelId="{D3D2EA12-F5EB-4591-99BA-CF51F40A59A1}" type="presParOf" srcId="{EA9BDB83-BB79-44B9-823A-8E3CFC5BE415}" destId="{F25D23E5-68B4-4199-959C-79CF4585C306}" srcOrd="6" destOrd="0" presId="urn:microsoft.com/office/officeart/2005/8/layout/vList5"/>
    <dgm:cxn modelId="{9F1F255E-0025-4E61-A0E3-026F032E47B6}" type="presParOf" srcId="{F25D23E5-68B4-4199-959C-79CF4585C306}" destId="{9F8D6F46-4746-402B-A8DD-CB66381F4427}"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2FEAF-F5DB-442E-BE17-C044B36A3946}" type="doc">
      <dgm:prSet loTypeId="urn:microsoft.com/office/officeart/2016/7/layout/VerticalSolidActionList" loCatId="List" qsTypeId="urn:microsoft.com/office/officeart/2005/8/quickstyle/simple1" qsCatId="simple" csTypeId="urn:microsoft.com/office/officeart/2005/8/colors/accent1_2" csCatId="accent1"/>
      <dgm:spPr/>
      <dgm:t>
        <a:bodyPr/>
        <a:lstStyle/>
        <a:p>
          <a:endParaRPr lang="en-US"/>
        </a:p>
      </dgm:t>
    </dgm:pt>
    <dgm:pt modelId="{C1FF05A1-D99F-4DD2-B432-FECC13D52C31}">
      <dgm:prSet/>
      <dgm:spPr/>
      <dgm:t>
        <a:bodyPr/>
        <a:lstStyle/>
        <a:p>
          <a:r>
            <a:rPr lang="en-US"/>
            <a:t>Store</a:t>
          </a:r>
        </a:p>
      </dgm:t>
    </dgm:pt>
    <dgm:pt modelId="{50495E32-AAFB-4D82-A935-0910159A843E}" type="parTrans" cxnId="{8CC21444-A613-4767-8A6B-0E1B0A1924A1}">
      <dgm:prSet/>
      <dgm:spPr/>
      <dgm:t>
        <a:bodyPr/>
        <a:lstStyle/>
        <a:p>
          <a:endParaRPr lang="en-US"/>
        </a:p>
      </dgm:t>
    </dgm:pt>
    <dgm:pt modelId="{5367153A-3A2A-4264-B2E2-1FE5A6940CF7}" type="sibTrans" cxnId="{8CC21444-A613-4767-8A6B-0E1B0A1924A1}">
      <dgm:prSet/>
      <dgm:spPr/>
      <dgm:t>
        <a:bodyPr/>
        <a:lstStyle/>
        <a:p>
          <a:endParaRPr lang="en-US"/>
        </a:p>
      </dgm:t>
    </dgm:pt>
    <dgm:pt modelId="{9FDC22A1-B74C-4651-BE9F-AF42231FB1AE}">
      <dgm:prSet/>
      <dgm:spPr/>
      <dgm:t>
        <a:bodyPr/>
        <a:lstStyle/>
        <a:p>
          <a:pPr>
            <a:lnSpc>
              <a:spcPct val="100000"/>
            </a:lnSpc>
          </a:pPr>
          <a:r>
            <a:rPr lang="en-US"/>
            <a:t>Collect, store, and access data by identifying and leveraging applicable technologies </a:t>
          </a:r>
        </a:p>
      </dgm:t>
    </dgm:pt>
    <dgm:pt modelId="{10730646-8957-46FC-9266-58ADBFD28F59}" type="parTrans" cxnId="{25E2E67A-785C-43E5-8544-3E198DAC82EF}">
      <dgm:prSet/>
      <dgm:spPr/>
      <dgm:t>
        <a:bodyPr/>
        <a:lstStyle/>
        <a:p>
          <a:endParaRPr lang="en-US"/>
        </a:p>
      </dgm:t>
    </dgm:pt>
    <dgm:pt modelId="{C76A448A-57EF-4F43-A4E6-26CFA4135CEE}" type="sibTrans" cxnId="{25E2E67A-785C-43E5-8544-3E198DAC82EF}">
      <dgm:prSet/>
      <dgm:spPr/>
      <dgm:t>
        <a:bodyPr/>
        <a:lstStyle/>
        <a:p>
          <a:endParaRPr lang="en-US"/>
        </a:p>
      </dgm:t>
    </dgm:pt>
    <dgm:pt modelId="{086F46E9-8C83-4592-9D2E-BD4180CDF9BF}">
      <dgm:prSet/>
      <dgm:spPr/>
      <dgm:t>
        <a:bodyPr/>
        <a:lstStyle/>
        <a:p>
          <a:r>
            <a:rPr lang="en-US"/>
            <a:t>Apply</a:t>
          </a:r>
        </a:p>
      </dgm:t>
    </dgm:pt>
    <dgm:pt modelId="{C00EFF48-E523-4D64-B055-7FCA04D4CE04}" type="parTrans" cxnId="{CCB15A20-F4D6-4CAB-9B7D-DBCCD83B1B2A}">
      <dgm:prSet/>
      <dgm:spPr/>
      <dgm:t>
        <a:bodyPr/>
        <a:lstStyle/>
        <a:p>
          <a:endParaRPr lang="en-US"/>
        </a:p>
      </dgm:t>
    </dgm:pt>
    <dgm:pt modelId="{641774AA-5AB7-431E-A88F-A5F4B9280FC9}" type="sibTrans" cxnId="{CCB15A20-F4D6-4CAB-9B7D-DBCCD83B1B2A}">
      <dgm:prSet/>
      <dgm:spPr/>
      <dgm:t>
        <a:bodyPr/>
        <a:lstStyle/>
        <a:p>
          <a:endParaRPr lang="en-US"/>
        </a:p>
      </dgm:t>
    </dgm:pt>
    <dgm:pt modelId="{E2F7A754-AFED-4144-AC9A-EDE85927036C}">
      <dgm:prSet/>
      <dgm:spPr/>
      <dgm:t>
        <a:bodyPr/>
        <a:lstStyle/>
        <a:p>
          <a:pPr>
            <a:lnSpc>
              <a:spcPct val="100000"/>
            </a:lnSpc>
          </a:pPr>
          <a:r>
            <a:rPr lang="en-US"/>
            <a:t>Apply visualization and predictive models to help generate actionable insight </a:t>
          </a:r>
        </a:p>
      </dgm:t>
    </dgm:pt>
    <dgm:pt modelId="{16BDFE5B-5D5C-4D8B-A1C0-CCAC6C259BC8}" type="parTrans" cxnId="{BE0DD5E0-7597-41BC-88D0-56A6E49C61B6}">
      <dgm:prSet/>
      <dgm:spPr/>
      <dgm:t>
        <a:bodyPr/>
        <a:lstStyle/>
        <a:p>
          <a:endParaRPr lang="en-US"/>
        </a:p>
      </dgm:t>
    </dgm:pt>
    <dgm:pt modelId="{042570B9-7A66-45E1-8461-E6FE7C611676}" type="sibTrans" cxnId="{BE0DD5E0-7597-41BC-88D0-56A6E49C61B6}">
      <dgm:prSet/>
      <dgm:spPr/>
      <dgm:t>
        <a:bodyPr/>
        <a:lstStyle/>
        <a:p>
          <a:endParaRPr lang="en-US"/>
        </a:p>
      </dgm:t>
    </dgm:pt>
    <dgm:pt modelId="{5EE94437-2DFF-4E14-8B4C-6937A7C200A6}">
      <dgm:prSet/>
      <dgm:spPr/>
      <dgm:t>
        <a:bodyPr/>
        <a:lstStyle/>
        <a:p>
          <a:r>
            <a:rPr lang="en-US"/>
            <a:t>Communicate</a:t>
          </a:r>
        </a:p>
      </dgm:t>
    </dgm:pt>
    <dgm:pt modelId="{092F35BD-B016-4899-B0B0-4ECB6D3A94FE}" type="parTrans" cxnId="{71B9DA6D-982F-4C12-AA31-31F25875AEC7}">
      <dgm:prSet/>
      <dgm:spPr/>
      <dgm:t>
        <a:bodyPr/>
        <a:lstStyle/>
        <a:p>
          <a:endParaRPr lang="en-US"/>
        </a:p>
      </dgm:t>
    </dgm:pt>
    <dgm:pt modelId="{D85356D3-E742-43DD-A8B5-FBCBF7DCE94D}" type="sibTrans" cxnId="{71B9DA6D-982F-4C12-AA31-31F25875AEC7}">
      <dgm:prSet/>
      <dgm:spPr/>
      <dgm:t>
        <a:bodyPr/>
        <a:lstStyle/>
        <a:p>
          <a:endParaRPr lang="en-US"/>
        </a:p>
      </dgm:t>
    </dgm:pt>
    <dgm:pt modelId="{3A4FB549-D4F4-43E8-BFFD-1A30BE6268E5}">
      <dgm:prSet/>
      <dgm:spPr/>
      <dgm:t>
        <a:bodyPr/>
        <a:lstStyle/>
        <a:p>
          <a:pPr>
            <a:lnSpc>
              <a:spcPct val="100000"/>
            </a:lnSpc>
          </a:pPr>
          <a:r>
            <a:rPr lang="en-US"/>
            <a:t>Communicate insights gained via visualization and analytics to a broad range of audiences (including project sponsors and technical team leads)</a:t>
          </a:r>
        </a:p>
      </dgm:t>
    </dgm:pt>
    <dgm:pt modelId="{FCE6E597-17CE-4610-A1B5-8FD8849223A0}" type="parTrans" cxnId="{6057A911-FE1D-40E5-A741-6276DC22D2D2}">
      <dgm:prSet/>
      <dgm:spPr/>
      <dgm:t>
        <a:bodyPr/>
        <a:lstStyle/>
        <a:p>
          <a:endParaRPr lang="en-US"/>
        </a:p>
      </dgm:t>
    </dgm:pt>
    <dgm:pt modelId="{4C9CF893-B577-48B2-8B38-C49CA1C0F831}" type="sibTrans" cxnId="{6057A911-FE1D-40E5-A741-6276DC22D2D2}">
      <dgm:prSet/>
      <dgm:spPr/>
      <dgm:t>
        <a:bodyPr/>
        <a:lstStyle/>
        <a:p>
          <a:endParaRPr lang="en-US"/>
        </a:p>
      </dgm:t>
    </dgm:pt>
    <dgm:pt modelId="{C11A207D-A5B6-42D2-A78E-AF56115C80C6}">
      <dgm:prSet/>
      <dgm:spPr/>
      <dgm:t>
        <a:bodyPr/>
        <a:lstStyle/>
        <a:p>
          <a:r>
            <a:rPr lang="en-US"/>
            <a:t>Create</a:t>
          </a:r>
        </a:p>
      </dgm:t>
    </dgm:pt>
    <dgm:pt modelId="{954ACB8F-220F-4EBA-A1AD-516F08D31A22}" type="parTrans" cxnId="{006F87A9-8436-4204-9AB0-11C757345A89}">
      <dgm:prSet/>
      <dgm:spPr/>
      <dgm:t>
        <a:bodyPr/>
        <a:lstStyle/>
        <a:p>
          <a:endParaRPr lang="en-US"/>
        </a:p>
      </dgm:t>
    </dgm:pt>
    <dgm:pt modelId="{DF9BE1D6-02B8-4D57-AC75-1864704D0B2A}" type="sibTrans" cxnId="{006F87A9-8436-4204-9AB0-11C757345A89}">
      <dgm:prSet/>
      <dgm:spPr/>
      <dgm:t>
        <a:bodyPr/>
        <a:lstStyle/>
        <a:p>
          <a:endParaRPr lang="en-US"/>
        </a:p>
      </dgm:t>
    </dgm:pt>
    <dgm:pt modelId="{B3DA0AD2-33F8-4E3D-8FCF-B05FF6C8DC44}">
      <dgm:prSet/>
      <dgm:spPr/>
      <dgm:t>
        <a:bodyPr/>
        <a:lstStyle/>
        <a:p>
          <a:pPr>
            <a:lnSpc>
              <a:spcPct val="100000"/>
            </a:lnSpc>
          </a:pPr>
          <a:r>
            <a:rPr lang="en-US"/>
            <a:t>Create actionable insight across a range of contexts (e.g. societal, business, political), using data and the full data science life cycle </a:t>
          </a:r>
        </a:p>
      </dgm:t>
    </dgm:pt>
    <dgm:pt modelId="{DFF669EC-5B46-4AC7-B8CC-516E4C028A3B}" type="parTrans" cxnId="{8A7A3B75-57AD-4B97-91B4-86D126B7A44B}">
      <dgm:prSet/>
      <dgm:spPr/>
      <dgm:t>
        <a:bodyPr/>
        <a:lstStyle/>
        <a:p>
          <a:endParaRPr lang="en-US"/>
        </a:p>
      </dgm:t>
    </dgm:pt>
    <dgm:pt modelId="{50CC23E3-0270-4B8E-B58A-8BD5787681B7}" type="sibTrans" cxnId="{8A7A3B75-57AD-4B97-91B4-86D126B7A44B}">
      <dgm:prSet/>
      <dgm:spPr/>
      <dgm:t>
        <a:bodyPr/>
        <a:lstStyle/>
        <a:p>
          <a:endParaRPr lang="en-US"/>
        </a:p>
      </dgm:t>
    </dgm:pt>
    <dgm:pt modelId="{0C453E73-7813-4126-848F-1A7520F48070}">
      <dgm:prSet/>
      <dgm:spPr/>
      <dgm:t>
        <a:bodyPr/>
        <a:lstStyle/>
        <a:p>
          <a:r>
            <a:rPr lang="en-US"/>
            <a:t>Use</a:t>
          </a:r>
        </a:p>
      </dgm:t>
    </dgm:pt>
    <dgm:pt modelId="{1E1381F3-E943-48EA-87DE-A5152B1C1257}" type="parTrans" cxnId="{46368681-A73F-4CF0-9315-6C3CCF5CC694}">
      <dgm:prSet/>
      <dgm:spPr/>
      <dgm:t>
        <a:bodyPr/>
        <a:lstStyle/>
        <a:p>
          <a:endParaRPr lang="en-US"/>
        </a:p>
      </dgm:t>
    </dgm:pt>
    <dgm:pt modelId="{7A5E6914-259F-4C40-95B4-B2AE9A606FCD}" type="sibTrans" cxnId="{46368681-A73F-4CF0-9315-6C3CCF5CC694}">
      <dgm:prSet/>
      <dgm:spPr/>
      <dgm:t>
        <a:bodyPr/>
        <a:lstStyle/>
        <a:p>
          <a:endParaRPr lang="en-US"/>
        </a:p>
      </dgm:t>
    </dgm:pt>
    <dgm:pt modelId="{E031A383-3E88-430D-AD91-5BE829DD08A6}">
      <dgm:prSet/>
      <dgm:spPr/>
      <dgm:t>
        <a:bodyPr/>
        <a:lstStyle/>
        <a:p>
          <a:pPr>
            <a:lnSpc>
              <a:spcPct val="100000"/>
            </a:lnSpc>
          </a:pPr>
          <a:r>
            <a:rPr lang="en-US"/>
            <a:t>Use programming languages such as R and Python to support the generation of actionable insight </a:t>
          </a:r>
        </a:p>
      </dgm:t>
    </dgm:pt>
    <dgm:pt modelId="{ED72E11F-549C-4834-A821-8159095AB5D0}" type="parTrans" cxnId="{41944EDB-F9D2-4E46-95E5-3CC0065B1E6B}">
      <dgm:prSet/>
      <dgm:spPr/>
      <dgm:t>
        <a:bodyPr/>
        <a:lstStyle/>
        <a:p>
          <a:endParaRPr lang="en-US"/>
        </a:p>
      </dgm:t>
    </dgm:pt>
    <dgm:pt modelId="{27D924E5-D2F5-4E1C-A010-C5906C41316B}" type="sibTrans" cxnId="{41944EDB-F9D2-4E46-95E5-3CC0065B1E6B}">
      <dgm:prSet/>
      <dgm:spPr/>
      <dgm:t>
        <a:bodyPr/>
        <a:lstStyle/>
        <a:p>
          <a:endParaRPr lang="en-US"/>
        </a:p>
      </dgm:t>
    </dgm:pt>
    <dgm:pt modelId="{8B61E812-7554-459C-84AD-35083D2611AC}">
      <dgm:prSet/>
      <dgm:spPr/>
      <dgm:t>
        <a:bodyPr/>
        <a:lstStyle/>
        <a:p>
          <a:r>
            <a:rPr lang="en-US"/>
            <a:t>Apply</a:t>
          </a:r>
        </a:p>
      </dgm:t>
    </dgm:pt>
    <dgm:pt modelId="{91AC2AA1-FD24-441C-8272-A3B93343C2BF}" type="parTrans" cxnId="{7D7644F3-916F-440D-A481-E0CCA49AEC65}">
      <dgm:prSet/>
      <dgm:spPr/>
      <dgm:t>
        <a:bodyPr/>
        <a:lstStyle/>
        <a:p>
          <a:endParaRPr lang="en-US"/>
        </a:p>
      </dgm:t>
    </dgm:pt>
    <dgm:pt modelId="{4E39455A-7206-4232-AC68-13798E70F245}" type="sibTrans" cxnId="{7D7644F3-916F-440D-A481-E0CCA49AEC65}">
      <dgm:prSet/>
      <dgm:spPr/>
      <dgm:t>
        <a:bodyPr/>
        <a:lstStyle/>
        <a:p>
          <a:endParaRPr lang="en-US"/>
        </a:p>
      </dgm:t>
    </dgm:pt>
    <dgm:pt modelId="{7461F93F-4D38-4A95-9031-64F0BDD43A71}">
      <dgm:prSet/>
      <dgm:spPr/>
      <dgm:t>
        <a:bodyPr/>
        <a:lstStyle/>
        <a:p>
          <a:pPr>
            <a:lnSpc>
              <a:spcPct val="100000"/>
            </a:lnSpc>
          </a:pPr>
          <a:r>
            <a:rPr lang="en-US"/>
            <a:t>Apply ethics in the development, use and evaluation of data and predictive models (e.g., fairness, bias, transparency, privacy)</a:t>
          </a:r>
        </a:p>
      </dgm:t>
    </dgm:pt>
    <dgm:pt modelId="{3597805E-2D05-4CA0-A02F-2842869BC191}" type="parTrans" cxnId="{72108746-6C1F-4025-887E-0769AA9CF1F1}">
      <dgm:prSet/>
      <dgm:spPr/>
      <dgm:t>
        <a:bodyPr/>
        <a:lstStyle/>
        <a:p>
          <a:endParaRPr lang="en-US"/>
        </a:p>
      </dgm:t>
    </dgm:pt>
    <dgm:pt modelId="{6E6BA21B-7D91-46F1-A3A1-5DD75A7EA005}" type="sibTrans" cxnId="{72108746-6C1F-4025-887E-0769AA9CF1F1}">
      <dgm:prSet/>
      <dgm:spPr/>
      <dgm:t>
        <a:bodyPr/>
        <a:lstStyle/>
        <a:p>
          <a:endParaRPr lang="en-US"/>
        </a:p>
      </dgm:t>
    </dgm:pt>
    <dgm:pt modelId="{DEAD0DBF-E90C-479F-8FD8-5DA6407F1CFC}" type="pres">
      <dgm:prSet presAssocID="{CE62FEAF-F5DB-442E-BE17-C044B36A3946}" presName="Name0" presStyleCnt="0">
        <dgm:presLayoutVars>
          <dgm:dir/>
          <dgm:animLvl val="lvl"/>
          <dgm:resizeHandles val="exact"/>
        </dgm:presLayoutVars>
      </dgm:prSet>
      <dgm:spPr/>
    </dgm:pt>
    <dgm:pt modelId="{E132B35B-4C05-44E8-8CD8-435EBC56B7A8}" type="pres">
      <dgm:prSet presAssocID="{C1FF05A1-D99F-4DD2-B432-FECC13D52C31}" presName="linNode" presStyleCnt="0"/>
      <dgm:spPr/>
    </dgm:pt>
    <dgm:pt modelId="{818320D1-22CF-4747-9C25-528C5F442DA1}" type="pres">
      <dgm:prSet presAssocID="{C1FF05A1-D99F-4DD2-B432-FECC13D52C31}" presName="parentText" presStyleLbl="alignNode1" presStyleIdx="0" presStyleCnt="6">
        <dgm:presLayoutVars>
          <dgm:chMax val="1"/>
          <dgm:bulletEnabled/>
        </dgm:presLayoutVars>
      </dgm:prSet>
      <dgm:spPr/>
    </dgm:pt>
    <dgm:pt modelId="{2C04588D-091B-4565-9FE8-5FCDA71A1E4A}" type="pres">
      <dgm:prSet presAssocID="{C1FF05A1-D99F-4DD2-B432-FECC13D52C31}" presName="descendantText" presStyleLbl="alignAccFollowNode1" presStyleIdx="0" presStyleCnt="6">
        <dgm:presLayoutVars>
          <dgm:bulletEnabled/>
        </dgm:presLayoutVars>
      </dgm:prSet>
      <dgm:spPr/>
    </dgm:pt>
    <dgm:pt modelId="{85E2E00C-7879-4D49-869C-34E3DBD990F4}" type="pres">
      <dgm:prSet presAssocID="{5367153A-3A2A-4264-B2E2-1FE5A6940CF7}" presName="sp" presStyleCnt="0"/>
      <dgm:spPr/>
    </dgm:pt>
    <dgm:pt modelId="{28E07242-A880-4FCD-81C5-71388481F6DD}" type="pres">
      <dgm:prSet presAssocID="{086F46E9-8C83-4592-9D2E-BD4180CDF9BF}" presName="linNode" presStyleCnt="0"/>
      <dgm:spPr/>
    </dgm:pt>
    <dgm:pt modelId="{D356F4D4-66EA-44B6-8223-E5CB48D95A52}" type="pres">
      <dgm:prSet presAssocID="{086F46E9-8C83-4592-9D2E-BD4180CDF9BF}" presName="parentText" presStyleLbl="alignNode1" presStyleIdx="1" presStyleCnt="6">
        <dgm:presLayoutVars>
          <dgm:chMax val="1"/>
          <dgm:bulletEnabled/>
        </dgm:presLayoutVars>
      </dgm:prSet>
      <dgm:spPr/>
    </dgm:pt>
    <dgm:pt modelId="{D52D309E-F7AA-4259-BCE5-B63A53C06C5E}" type="pres">
      <dgm:prSet presAssocID="{086F46E9-8C83-4592-9D2E-BD4180CDF9BF}" presName="descendantText" presStyleLbl="alignAccFollowNode1" presStyleIdx="1" presStyleCnt="6">
        <dgm:presLayoutVars>
          <dgm:bulletEnabled/>
        </dgm:presLayoutVars>
      </dgm:prSet>
      <dgm:spPr/>
    </dgm:pt>
    <dgm:pt modelId="{722535CA-72EB-4F8B-A76B-921B64FB3268}" type="pres">
      <dgm:prSet presAssocID="{641774AA-5AB7-431E-A88F-A5F4B9280FC9}" presName="sp" presStyleCnt="0"/>
      <dgm:spPr/>
    </dgm:pt>
    <dgm:pt modelId="{201F9F92-8C11-4A72-8B60-F0BFC8F07EA5}" type="pres">
      <dgm:prSet presAssocID="{5EE94437-2DFF-4E14-8B4C-6937A7C200A6}" presName="linNode" presStyleCnt="0"/>
      <dgm:spPr/>
    </dgm:pt>
    <dgm:pt modelId="{57C6FCF6-1122-4F23-BA03-C2FF9823C4A7}" type="pres">
      <dgm:prSet presAssocID="{5EE94437-2DFF-4E14-8B4C-6937A7C200A6}" presName="parentText" presStyleLbl="alignNode1" presStyleIdx="2" presStyleCnt="6">
        <dgm:presLayoutVars>
          <dgm:chMax val="1"/>
          <dgm:bulletEnabled/>
        </dgm:presLayoutVars>
      </dgm:prSet>
      <dgm:spPr/>
    </dgm:pt>
    <dgm:pt modelId="{556B3EDE-C0BB-415B-A3DE-E8A3913E7BF1}" type="pres">
      <dgm:prSet presAssocID="{5EE94437-2DFF-4E14-8B4C-6937A7C200A6}" presName="descendantText" presStyleLbl="alignAccFollowNode1" presStyleIdx="2" presStyleCnt="6">
        <dgm:presLayoutVars>
          <dgm:bulletEnabled/>
        </dgm:presLayoutVars>
      </dgm:prSet>
      <dgm:spPr/>
    </dgm:pt>
    <dgm:pt modelId="{1ACA9B2A-5433-435A-B781-E0A76A856CAB}" type="pres">
      <dgm:prSet presAssocID="{D85356D3-E742-43DD-A8B5-FBCBF7DCE94D}" presName="sp" presStyleCnt="0"/>
      <dgm:spPr/>
    </dgm:pt>
    <dgm:pt modelId="{C6DCAC05-7A6B-4F7E-97EF-26AE790A40ED}" type="pres">
      <dgm:prSet presAssocID="{C11A207D-A5B6-42D2-A78E-AF56115C80C6}" presName="linNode" presStyleCnt="0"/>
      <dgm:spPr/>
    </dgm:pt>
    <dgm:pt modelId="{72A195FE-370A-4A01-B312-FC3CCC441F35}" type="pres">
      <dgm:prSet presAssocID="{C11A207D-A5B6-42D2-A78E-AF56115C80C6}" presName="parentText" presStyleLbl="alignNode1" presStyleIdx="3" presStyleCnt="6">
        <dgm:presLayoutVars>
          <dgm:chMax val="1"/>
          <dgm:bulletEnabled/>
        </dgm:presLayoutVars>
      </dgm:prSet>
      <dgm:spPr/>
    </dgm:pt>
    <dgm:pt modelId="{64CD7469-5049-4780-9112-B550AE846A40}" type="pres">
      <dgm:prSet presAssocID="{C11A207D-A5B6-42D2-A78E-AF56115C80C6}" presName="descendantText" presStyleLbl="alignAccFollowNode1" presStyleIdx="3" presStyleCnt="6">
        <dgm:presLayoutVars>
          <dgm:bulletEnabled/>
        </dgm:presLayoutVars>
      </dgm:prSet>
      <dgm:spPr/>
    </dgm:pt>
    <dgm:pt modelId="{F28E1617-B241-4C1D-81B7-5C79C0AC6803}" type="pres">
      <dgm:prSet presAssocID="{DF9BE1D6-02B8-4D57-AC75-1864704D0B2A}" presName="sp" presStyleCnt="0"/>
      <dgm:spPr/>
    </dgm:pt>
    <dgm:pt modelId="{DF0CBD49-0880-476C-B65E-642CAA9FCF19}" type="pres">
      <dgm:prSet presAssocID="{0C453E73-7813-4126-848F-1A7520F48070}" presName="linNode" presStyleCnt="0"/>
      <dgm:spPr/>
    </dgm:pt>
    <dgm:pt modelId="{2F763CC0-DC87-4A86-B425-78A691028F56}" type="pres">
      <dgm:prSet presAssocID="{0C453E73-7813-4126-848F-1A7520F48070}" presName="parentText" presStyleLbl="alignNode1" presStyleIdx="4" presStyleCnt="6">
        <dgm:presLayoutVars>
          <dgm:chMax val="1"/>
          <dgm:bulletEnabled/>
        </dgm:presLayoutVars>
      </dgm:prSet>
      <dgm:spPr/>
    </dgm:pt>
    <dgm:pt modelId="{9FB6A9AD-8912-4713-BD8A-EECA8A203DEB}" type="pres">
      <dgm:prSet presAssocID="{0C453E73-7813-4126-848F-1A7520F48070}" presName="descendantText" presStyleLbl="alignAccFollowNode1" presStyleIdx="4" presStyleCnt="6">
        <dgm:presLayoutVars>
          <dgm:bulletEnabled/>
        </dgm:presLayoutVars>
      </dgm:prSet>
      <dgm:spPr/>
    </dgm:pt>
    <dgm:pt modelId="{7D4EC37C-D2CC-4A32-A273-321C16A226F4}" type="pres">
      <dgm:prSet presAssocID="{7A5E6914-259F-4C40-95B4-B2AE9A606FCD}" presName="sp" presStyleCnt="0"/>
      <dgm:spPr/>
    </dgm:pt>
    <dgm:pt modelId="{4FB9D918-7E8E-48CC-90B1-E5BCD596259B}" type="pres">
      <dgm:prSet presAssocID="{8B61E812-7554-459C-84AD-35083D2611AC}" presName="linNode" presStyleCnt="0"/>
      <dgm:spPr/>
    </dgm:pt>
    <dgm:pt modelId="{A02CED37-9257-4948-915A-0D0151F55240}" type="pres">
      <dgm:prSet presAssocID="{8B61E812-7554-459C-84AD-35083D2611AC}" presName="parentText" presStyleLbl="alignNode1" presStyleIdx="5" presStyleCnt="6">
        <dgm:presLayoutVars>
          <dgm:chMax val="1"/>
          <dgm:bulletEnabled/>
        </dgm:presLayoutVars>
      </dgm:prSet>
      <dgm:spPr/>
    </dgm:pt>
    <dgm:pt modelId="{BBF35B95-4598-4E12-B5AB-F39AB36A5B68}" type="pres">
      <dgm:prSet presAssocID="{8B61E812-7554-459C-84AD-35083D2611AC}" presName="descendantText" presStyleLbl="alignAccFollowNode1" presStyleIdx="5" presStyleCnt="6">
        <dgm:presLayoutVars>
          <dgm:bulletEnabled/>
        </dgm:presLayoutVars>
      </dgm:prSet>
      <dgm:spPr/>
    </dgm:pt>
  </dgm:ptLst>
  <dgm:cxnLst>
    <dgm:cxn modelId="{A7C7910E-F730-40CA-A67C-31120B647B57}" type="presOf" srcId="{E031A383-3E88-430D-AD91-5BE829DD08A6}" destId="{9FB6A9AD-8912-4713-BD8A-EECA8A203DEB}" srcOrd="0" destOrd="0" presId="urn:microsoft.com/office/officeart/2016/7/layout/VerticalSolidActionList"/>
    <dgm:cxn modelId="{6057A911-FE1D-40E5-A741-6276DC22D2D2}" srcId="{5EE94437-2DFF-4E14-8B4C-6937A7C200A6}" destId="{3A4FB549-D4F4-43E8-BFFD-1A30BE6268E5}" srcOrd="0" destOrd="0" parTransId="{FCE6E597-17CE-4610-A1B5-8FD8849223A0}" sibTransId="{4C9CF893-B577-48B2-8B38-C49CA1C0F831}"/>
    <dgm:cxn modelId="{CCB15A20-F4D6-4CAB-9B7D-DBCCD83B1B2A}" srcId="{CE62FEAF-F5DB-442E-BE17-C044B36A3946}" destId="{086F46E9-8C83-4592-9D2E-BD4180CDF9BF}" srcOrd="1" destOrd="0" parTransId="{C00EFF48-E523-4D64-B055-7FCA04D4CE04}" sibTransId="{641774AA-5AB7-431E-A88F-A5F4B9280FC9}"/>
    <dgm:cxn modelId="{2DE1AC24-F9C5-430B-89B1-674B58459C07}" type="presOf" srcId="{CE62FEAF-F5DB-442E-BE17-C044B36A3946}" destId="{DEAD0DBF-E90C-479F-8FD8-5DA6407F1CFC}" srcOrd="0" destOrd="0" presId="urn:microsoft.com/office/officeart/2016/7/layout/VerticalSolidActionList"/>
    <dgm:cxn modelId="{57C03C32-A01E-4375-8C96-39EAC2188A37}" type="presOf" srcId="{3A4FB549-D4F4-43E8-BFFD-1A30BE6268E5}" destId="{556B3EDE-C0BB-415B-A3DE-E8A3913E7BF1}" srcOrd="0" destOrd="0" presId="urn:microsoft.com/office/officeart/2016/7/layout/VerticalSolidActionList"/>
    <dgm:cxn modelId="{E7B48C34-C979-4ECC-B20B-46FCAA9E8D0A}" type="presOf" srcId="{B3DA0AD2-33F8-4E3D-8FCF-B05FF6C8DC44}" destId="{64CD7469-5049-4780-9112-B550AE846A40}" srcOrd="0" destOrd="0" presId="urn:microsoft.com/office/officeart/2016/7/layout/VerticalSolidActionList"/>
    <dgm:cxn modelId="{8CC21444-A613-4767-8A6B-0E1B0A1924A1}" srcId="{CE62FEAF-F5DB-442E-BE17-C044B36A3946}" destId="{C1FF05A1-D99F-4DD2-B432-FECC13D52C31}" srcOrd="0" destOrd="0" parTransId="{50495E32-AAFB-4D82-A935-0910159A843E}" sibTransId="{5367153A-3A2A-4264-B2E2-1FE5A6940CF7}"/>
    <dgm:cxn modelId="{302A3464-7751-468B-B409-C8202DC9D69E}" type="presOf" srcId="{8B61E812-7554-459C-84AD-35083D2611AC}" destId="{A02CED37-9257-4948-915A-0D0151F55240}" srcOrd="0" destOrd="0" presId="urn:microsoft.com/office/officeart/2016/7/layout/VerticalSolidActionList"/>
    <dgm:cxn modelId="{16F56F66-D0EA-4B3E-B6AF-5C1267EE3123}" type="presOf" srcId="{5EE94437-2DFF-4E14-8B4C-6937A7C200A6}" destId="{57C6FCF6-1122-4F23-BA03-C2FF9823C4A7}" srcOrd="0" destOrd="0" presId="urn:microsoft.com/office/officeart/2016/7/layout/VerticalSolidActionList"/>
    <dgm:cxn modelId="{72108746-6C1F-4025-887E-0769AA9CF1F1}" srcId="{8B61E812-7554-459C-84AD-35083D2611AC}" destId="{7461F93F-4D38-4A95-9031-64F0BDD43A71}" srcOrd="0" destOrd="0" parTransId="{3597805E-2D05-4CA0-A02F-2842869BC191}" sibTransId="{6E6BA21B-7D91-46F1-A3A1-5DD75A7EA005}"/>
    <dgm:cxn modelId="{F81A3D4D-89BE-4D13-A0DE-1593AC2E2DA5}" type="presOf" srcId="{086F46E9-8C83-4592-9D2E-BD4180CDF9BF}" destId="{D356F4D4-66EA-44B6-8223-E5CB48D95A52}" srcOrd="0" destOrd="0" presId="urn:microsoft.com/office/officeart/2016/7/layout/VerticalSolidActionList"/>
    <dgm:cxn modelId="{3EF2434D-339D-4FBE-B83C-38934EFB4C1B}" type="presOf" srcId="{7461F93F-4D38-4A95-9031-64F0BDD43A71}" destId="{BBF35B95-4598-4E12-B5AB-F39AB36A5B68}" srcOrd="0" destOrd="0" presId="urn:microsoft.com/office/officeart/2016/7/layout/VerticalSolidActionList"/>
    <dgm:cxn modelId="{71B9DA6D-982F-4C12-AA31-31F25875AEC7}" srcId="{CE62FEAF-F5DB-442E-BE17-C044B36A3946}" destId="{5EE94437-2DFF-4E14-8B4C-6937A7C200A6}" srcOrd="2" destOrd="0" parTransId="{092F35BD-B016-4899-B0B0-4ECB6D3A94FE}" sibTransId="{D85356D3-E742-43DD-A8B5-FBCBF7DCE94D}"/>
    <dgm:cxn modelId="{8A7A3B75-57AD-4B97-91B4-86D126B7A44B}" srcId="{C11A207D-A5B6-42D2-A78E-AF56115C80C6}" destId="{B3DA0AD2-33F8-4E3D-8FCF-B05FF6C8DC44}" srcOrd="0" destOrd="0" parTransId="{DFF669EC-5B46-4AC7-B8CC-516E4C028A3B}" sibTransId="{50CC23E3-0270-4B8E-B58A-8BD5787681B7}"/>
    <dgm:cxn modelId="{D8F8507A-4B2F-4466-9DBB-0769963A8808}" type="presOf" srcId="{C1FF05A1-D99F-4DD2-B432-FECC13D52C31}" destId="{818320D1-22CF-4747-9C25-528C5F442DA1}" srcOrd="0" destOrd="0" presId="urn:microsoft.com/office/officeart/2016/7/layout/VerticalSolidActionList"/>
    <dgm:cxn modelId="{25E2E67A-785C-43E5-8544-3E198DAC82EF}" srcId="{C1FF05A1-D99F-4DD2-B432-FECC13D52C31}" destId="{9FDC22A1-B74C-4651-BE9F-AF42231FB1AE}" srcOrd="0" destOrd="0" parTransId="{10730646-8957-46FC-9266-58ADBFD28F59}" sibTransId="{C76A448A-57EF-4F43-A4E6-26CFA4135CEE}"/>
    <dgm:cxn modelId="{7E600C7F-D8DE-4F33-8B08-2C87089F1666}" type="presOf" srcId="{C11A207D-A5B6-42D2-A78E-AF56115C80C6}" destId="{72A195FE-370A-4A01-B312-FC3CCC441F35}" srcOrd="0" destOrd="0" presId="urn:microsoft.com/office/officeart/2016/7/layout/VerticalSolidActionList"/>
    <dgm:cxn modelId="{46368681-A73F-4CF0-9315-6C3CCF5CC694}" srcId="{CE62FEAF-F5DB-442E-BE17-C044B36A3946}" destId="{0C453E73-7813-4126-848F-1A7520F48070}" srcOrd="4" destOrd="0" parTransId="{1E1381F3-E943-48EA-87DE-A5152B1C1257}" sibTransId="{7A5E6914-259F-4C40-95B4-B2AE9A606FCD}"/>
    <dgm:cxn modelId="{D582EBA5-9CC6-4F85-9B21-8053DEB27BDD}" type="presOf" srcId="{0C453E73-7813-4126-848F-1A7520F48070}" destId="{2F763CC0-DC87-4A86-B425-78A691028F56}" srcOrd="0" destOrd="0" presId="urn:microsoft.com/office/officeart/2016/7/layout/VerticalSolidActionList"/>
    <dgm:cxn modelId="{006F87A9-8436-4204-9AB0-11C757345A89}" srcId="{CE62FEAF-F5DB-442E-BE17-C044B36A3946}" destId="{C11A207D-A5B6-42D2-A78E-AF56115C80C6}" srcOrd="3" destOrd="0" parTransId="{954ACB8F-220F-4EBA-A1AD-516F08D31A22}" sibTransId="{DF9BE1D6-02B8-4D57-AC75-1864704D0B2A}"/>
    <dgm:cxn modelId="{697E59D0-AA78-46B0-8ED9-0FEC4B2ED266}" type="presOf" srcId="{E2F7A754-AFED-4144-AC9A-EDE85927036C}" destId="{D52D309E-F7AA-4259-BCE5-B63A53C06C5E}" srcOrd="0" destOrd="0" presId="urn:microsoft.com/office/officeart/2016/7/layout/VerticalSolidActionList"/>
    <dgm:cxn modelId="{6C241ED7-D4B6-40F3-B6CC-12A2E12D78E1}" type="presOf" srcId="{9FDC22A1-B74C-4651-BE9F-AF42231FB1AE}" destId="{2C04588D-091B-4565-9FE8-5FCDA71A1E4A}" srcOrd="0" destOrd="0" presId="urn:microsoft.com/office/officeart/2016/7/layout/VerticalSolidActionList"/>
    <dgm:cxn modelId="{41944EDB-F9D2-4E46-95E5-3CC0065B1E6B}" srcId="{0C453E73-7813-4126-848F-1A7520F48070}" destId="{E031A383-3E88-430D-AD91-5BE829DD08A6}" srcOrd="0" destOrd="0" parTransId="{ED72E11F-549C-4834-A821-8159095AB5D0}" sibTransId="{27D924E5-D2F5-4E1C-A010-C5906C41316B}"/>
    <dgm:cxn modelId="{BE0DD5E0-7597-41BC-88D0-56A6E49C61B6}" srcId="{086F46E9-8C83-4592-9D2E-BD4180CDF9BF}" destId="{E2F7A754-AFED-4144-AC9A-EDE85927036C}" srcOrd="0" destOrd="0" parTransId="{16BDFE5B-5D5C-4D8B-A1C0-CCAC6C259BC8}" sibTransId="{042570B9-7A66-45E1-8461-E6FE7C611676}"/>
    <dgm:cxn modelId="{7D7644F3-916F-440D-A481-E0CCA49AEC65}" srcId="{CE62FEAF-F5DB-442E-BE17-C044B36A3946}" destId="{8B61E812-7554-459C-84AD-35083D2611AC}" srcOrd="5" destOrd="0" parTransId="{91AC2AA1-FD24-441C-8272-A3B93343C2BF}" sibTransId="{4E39455A-7206-4232-AC68-13798E70F245}"/>
    <dgm:cxn modelId="{0F50C594-6BC8-446A-AF90-5E9FC3201370}" type="presParOf" srcId="{DEAD0DBF-E90C-479F-8FD8-5DA6407F1CFC}" destId="{E132B35B-4C05-44E8-8CD8-435EBC56B7A8}" srcOrd="0" destOrd="0" presId="urn:microsoft.com/office/officeart/2016/7/layout/VerticalSolidActionList"/>
    <dgm:cxn modelId="{E1122579-471C-405B-935A-F8E9376A9789}" type="presParOf" srcId="{E132B35B-4C05-44E8-8CD8-435EBC56B7A8}" destId="{818320D1-22CF-4747-9C25-528C5F442DA1}" srcOrd="0" destOrd="0" presId="urn:microsoft.com/office/officeart/2016/7/layout/VerticalSolidActionList"/>
    <dgm:cxn modelId="{23F56E67-9617-49CA-9795-D7CD5E350201}" type="presParOf" srcId="{E132B35B-4C05-44E8-8CD8-435EBC56B7A8}" destId="{2C04588D-091B-4565-9FE8-5FCDA71A1E4A}" srcOrd="1" destOrd="0" presId="urn:microsoft.com/office/officeart/2016/7/layout/VerticalSolidActionList"/>
    <dgm:cxn modelId="{56575ABA-ED76-4271-9459-C107C8018860}" type="presParOf" srcId="{DEAD0DBF-E90C-479F-8FD8-5DA6407F1CFC}" destId="{85E2E00C-7879-4D49-869C-34E3DBD990F4}" srcOrd="1" destOrd="0" presId="urn:microsoft.com/office/officeart/2016/7/layout/VerticalSolidActionList"/>
    <dgm:cxn modelId="{B006073C-B914-4980-9D7B-5D1A8BF7AA87}" type="presParOf" srcId="{DEAD0DBF-E90C-479F-8FD8-5DA6407F1CFC}" destId="{28E07242-A880-4FCD-81C5-71388481F6DD}" srcOrd="2" destOrd="0" presId="urn:microsoft.com/office/officeart/2016/7/layout/VerticalSolidActionList"/>
    <dgm:cxn modelId="{B8E03F3E-3197-4AAA-84DA-D898C520E3FA}" type="presParOf" srcId="{28E07242-A880-4FCD-81C5-71388481F6DD}" destId="{D356F4D4-66EA-44B6-8223-E5CB48D95A52}" srcOrd="0" destOrd="0" presId="urn:microsoft.com/office/officeart/2016/7/layout/VerticalSolidActionList"/>
    <dgm:cxn modelId="{3DA9D5D1-83F6-4696-BAE2-13DFD3C621BA}" type="presParOf" srcId="{28E07242-A880-4FCD-81C5-71388481F6DD}" destId="{D52D309E-F7AA-4259-BCE5-B63A53C06C5E}" srcOrd="1" destOrd="0" presId="urn:microsoft.com/office/officeart/2016/7/layout/VerticalSolidActionList"/>
    <dgm:cxn modelId="{9500BF7B-8568-4BA5-A0A4-6DB7F80C594F}" type="presParOf" srcId="{DEAD0DBF-E90C-479F-8FD8-5DA6407F1CFC}" destId="{722535CA-72EB-4F8B-A76B-921B64FB3268}" srcOrd="3" destOrd="0" presId="urn:microsoft.com/office/officeart/2016/7/layout/VerticalSolidActionList"/>
    <dgm:cxn modelId="{FF60C7D2-DD09-4AF4-912E-96AA917CC039}" type="presParOf" srcId="{DEAD0DBF-E90C-479F-8FD8-5DA6407F1CFC}" destId="{201F9F92-8C11-4A72-8B60-F0BFC8F07EA5}" srcOrd="4" destOrd="0" presId="urn:microsoft.com/office/officeart/2016/7/layout/VerticalSolidActionList"/>
    <dgm:cxn modelId="{53F26AC3-9D9B-4D6F-B26D-5227B8343007}" type="presParOf" srcId="{201F9F92-8C11-4A72-8B60-F0BFC8F07EA5}" destId="{57C6FCF6-1122-4F23-BA03-C2FF9823C4A7}" srcOrd="0" destOrd="0" presId="urn:microsoft.com/office/officeart/2016/7/layout/VerticalSolidActionList"/>
    <dgm:cxn modelId="{C9B4E8D2-8BF4-47A3-BE14-B52CC7898FF0}" type="presParOf" srcId="{201F9F92-8C11-4A72-8B60-F0BFC8F07EA5}" destId="{556B3EDE-C0BB-415B-A3DE-E8A3913E7BF1}" srcOrd="1" destOrd="0" presId="urn:microsoft.com/office/officeart/2016/7/layout/VerticalSolidActionList"/>
    <dgm:cxn modelId="{7AF1C888-71FE-4BF8-B94E-673854C1350E}" type="presParOf" srcId="{DEAD0DBF-E90C-479F-8FD8-5DA6407F1CFC}" destId="{1ACA9B2A-5433-435A-B781-E0A76A856CAB}" srcOrd="5" destOrd="0" presId="urn:microsoft.com/office/officeart/2016/7/layout/VerticalSolidActionList"/>
    <dgm:cxn modelId="{5416DE0D-8F0E-48D7-A35E-1ED116EBB362}" type="presParOf" srcId="{DEAD0DBF-E90C-479F-8FD8-5DA6407F1CFC}" destId="{C6DCAC05-7A6B-4F7E-97EF-26AE790A40ED}" srcOrd="6" destOrd="0" presId="urn:microsoft.com/office/officeart/2016/7/layout/VerticalSolidActionList"/>
    <dgm:cxn modelId="{A0E9C3EF-EF2B-459C-B0E8-E3EFD648A412}" type="presParOf" srcId="{C6DCAC05-7A6B-4F7E-97EF-26AE790A40ED}" destId="{72A195FE-370A-4A01-B312-FC3CCC441F35}" srcOrd="0" destOrd="0" presId="urn:microsoft.com/office/officeart/2016/7/layout/VerticalSolidActionList"/>
    <dgm:cxn modelId="{C6CA9B5C-DD5C-4767-AF62-90C8F84617FB}" type="presParOf" srcId="{C6DCAC05-7A6B-4F7E-97EF-26AE790A40ED}" destId="{64CD7469-5049-4780-9112-B550AE846A40}" srcOrd="1" destOrd="0" presId="urn:microsoft.com/office/officeart/2016/7/layout/VerticalSolidActionList"/>
    <dgm:cxn modelId="{136F1950-E6A1-46D9-87D1-F3995571FE42}" type="presParOf" srcId="{DEAD0DBF-E90C-479F-8FD8-5DA6407F1CFC}" destId="{F28E1617-B241-4C1D-81B7-5C79C0AC6803}" srcOrd="7" destOrd="0" presId="urn:microsoft.com/office/officeart/2016/7/layout/VerticalSolidActionList"/>
    <dgm:cxn modelId="{CAE67D20-13B3-42C4-8FC8-0140A4A31122}" type="presParOf" srcId="{DEAD0DBF-E90C-479F-8FD8-5DA6407F1CFC}" destId="{DF0CBD49-0880-476C-B65E-642CAA9FCF19}" srcOrd="8" destOrd="0" presId="urn:microsoft.com/office/officeart/2016/7/layout/VerticalSolidActionList"/>
    <dgm:cxn modelId="{75E9D7E8-169A-4A9E-9F53-083E19097934}" type="presParOf" srcId="{DF0CBD49-0880-476C-B65E-642CAA9FCF19}" destId="{2F763CC0-DC87-4A86-B425-78A691028F56}" srcOrd="0" destOrd="0" presId="urn:microsoft.com/office/officeart/2016/7/layout/VerticalSolidActionList"/>
    <dgm:cxn modelId="{D4170508-873F-474E-9971-FC1AD5CF6203}" type="presParOf" srcId="{DF0CBD49-0880-476C-B65E-642CAA9FCF19}" destId="{9FB6A9AD-8912-4713-BD8A-EECA8A203DEB}" srcOrd="1" destOrd="0" presId="urn:microsoft.com/office/officeart/2016/7/layout/VerticalSolidActionList"/>
    <dgm:cxn modelId="{D71E1510-2ED7-4BCD-8E32-DC1C8CE5D8F9}" type="presParOf" srcId="{DEAD0DBF-E90C-479F-8FD8-5DA6407F1CFC}" destId="{7D4EC37C-D2CC-4A32-A273-321C16A226F4}" srcOrd="9" destOrd="0" presId="urn:microsoft.com/office/officeart/2016/7/layout/VerticalSolidActionList"/>
    <dgm:cxn modelId="{FFC680D4-A2BE-4A9B-BC18-BE4A177F3FD8}" type="presParOf" srcId="{DEAD0DBF-E90C-479F-8FD8-5DA6407F1CFC}" destId="{4FB9D918-7E8E-48CC-90B1-E5BCD596259B}" srcOrd="10" destOrd="0" presId="urn:microsoft.com/office/officeart/2016/7/layout/VerticalSolidActionList"/>
    <dgm:cxn modelId="{AF5C6E33-3D35-4414-9953-515F19391527}" type="presParOf" srcId="{4FB9D918-7E8E-48CC-90B1-E5BCD596259B}" destId="{A02CED37-9257-4948-915A-0D0151F55240}" srcOrd="0" destOrd="0" presId="urn:microsoft.com/office/officeart/2016/7/layout/VerticalSolidActionList"/>
    <dgm:cxn modelId="{9A933259-D073-458E-A037-E777FBFC6BD7}" type="presParOf" srcId="{4FB9D918-7E8E-48CC-90B1-E5BCD596259B}" destId="{BBF35B95-4598-4E12-B5AB-F39AB36A5B68}"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18071-C728-4B63-A47E-61C7A88B7D46}">
      <dsp:nvSpPr>
        <dsp:cNvPr id="0" name=""/>
        <dsp:cNvSpPr/>
      </dsp:nvSpPr>
      <dsp:spPr>
        <a:xfrm>
          <a:off x="2788915" y="2177"/>
          <a:ext cx="4937768"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Evaluating U.S. Opioid Prescribers</a:t>
          </a:r>
        </a:p>
      </dsp:txBody>
      <dsp:txXfrm>
        <a:off x="2840048" y="53310"/>
        <a:ext cx="4835502" cy="945199"/>
      </dsp:txXfrm>
    </dsp:sp>
    <dsp:sp modelId="{1301D74F-3859-4FAC-8D67-FB9AAC23FCD6}">
      <dsp:nvSpPr>
        <dsp:cNvPr id="0" name=""/>
        <dsp:cNvSpPr/>
      </dsp:nvSpPr>
      <dsp:spPr>
        <a:xfrm>
          <a:off x="2788915" y="1102016"/>
          <a:ext cx="4937768"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Classifying Spam vs Non-Spam Emails with NLP</a:t>
          </a:r>
        </a:p>
      </dsp:txBody>
      <dsp:txXfrm>
        <a:off x="2840048" y="1153149"/>
        <a:ext cx="4835502" cy="945199"/>
      </dsp:txXfrm>
    </dsp:sp>
    <dsp:sp modelId="{17262F56-B4C1-48BE-B430-0AB09E3FC245}">
      <dsp:nvSpPr>
        <dsp:cNvPr id="0" name=""/>
        <dsp:cNvSpPr/>
      </dsp:nvSpPr>
      <dsp:spPr>
        <a:xfrm>
          <a:off x="2788915" y="2201855"/>
          <a:ext cx="4937768"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Identifying most Important Factors in Calculating Home Price</a:t>
          </a:r>
        </a:p>
      </dsp:txBody>
      <dsp:txXfrm>
        <a:off x="2840048" y="2252988"/>
        <a:ext cx="4835502" cy="945199"/>
      </dsp:txXfrm>
    </dsp:sp>
    <dsp:sp modelId="{9F8D6F46-4746-402B-A8DD-CB66381F4427}">
      <dsp:nvSpPr>
        <dsp:cNvPr id="0" name=""/>
        <dsp:cNvSpPr/>
      </dsp:nvSpPr>
      <dsp:spPr>
        <a:xfrm>
          <a:off x="2788915" y="3301694"/>
          <a:ext cx="4937768" cy="104746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Pistachio Image Classification</a:t>
          </a:r>
        </a:p>
      </dsp:txBody>
      <dsp:txXfrm>
        <a:off x="2840048" y="3352827"/>
        <a:ext cx="4835502" cy="945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4588D-091B-4565-9FE8-5FCDA71A1E4A}">
      <dsp:nvSpPr>
        <dsp:cNvPr id="0" name=""/>
        <dsp:cNvSpPr/>
      </dsp:nvSpPr>
      <dsp:spPr>
        <a:xfrm>
          <a:off x="1755140" y="616"/>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Collect, store, and access data by identifying and leveraging applicable technologies </a:t>
          </a:r>
        </a:p>
      </dsp:txBody>
      <dsp:txXfrm>
        <a:off x="1755140" y="616"/>
        <a:ext cx="7020560" cy="801949"/>
      </dsp:txXfrm>
    </dsp:sp>
    <dsp:sp modelId="{818320D1-22CF-4747-9C25-528C5F442DA1}">
      <dsp:nvSpPr>
        <dsp:cNvPr id="0" name=""/>
        <dsp:cNvSpPr/>
      </dsp:nvSpPr>
      <dsp:spPr>
        <a:xfrm>
          <a:off x="0" y="616"/>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Store</a:t>
          </a:r>
        </a:p>
      </dsp:txBody>
      <dsp:txXfrm>
        <a:off x="0" y="616"/>
        <a:ext cx="1755140" cy="801949"/>
      </dsp:txXfrm>
    </dsp:sp>
    <dsp:sp modelId="{D52D309E-F7AA-4259-BCE5-B63A53C06C5E}">
      <dsp:nvSpPr>
        <dsp:cNvPr id="0" name=""/>
        <dsp:cNvSpPr/>
      </dsp:nvSpPr>
      <dsp:spPr>
        <a:xfrm>
          <a:off x="1755140" y="850683"/>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Apply visualization and predictive models to help generate actionable insight </a:t>
          </a:r>
        </a:p>
      </dsp:txBody>
      <dsp:txXfrm>
        <a:off x="1755140" y="850683"/>
        <a:ext cx="7020560" cy="801949"/>
      </dsp:txXfrm>
    </dsp:sp>
    <dsp:sp modelId="{D356F4D4-66EA-44B6-8223-E5CB48D95A52}">
      <dsp:nvSpPr>
        <dsp:cNvPr id="0" name=""/>
        <dsp:cNvSpPr/>
      </dsp:nvSpPr>
      <dsp:spPr>
        <a:xfrm>
          <a:off x="0" y="850683"/>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Apply</a:t>
          </a:r>
        </a:p>
      </dsp:txBody>
      <dsp:txXfrm>
        <a:off x="0" y="850683"/>
        <a:ext cx="1755140" cy="801949"/>
      </dsp:txXfrm>
    </dsp:sp>
    <dsp:sp modelId="{556B3EDE-C0BB-415B-A3DE-E8A3913E7BF1}">
      <dsp:nvSpPr>
        <dsp:cNvPr id="0" name=""/>
        <dsp:cNvSpPr/>
      </dsp:nvSpPr>
      <dsp:spPr>
        <a:xfrm>
          <a:off x="1755140" y="1700750"/>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Communicate insights gained via visualization and analytics to a broad range of audiences (including project sponsors and technical team leads)</a:t>
          </a:r>
        </a:p>
      </dsp:txBody>
      <dsp:txXfrm>
        <a:off x="1755140" y="1700750"/>
        <a:ext cx="7020560" cy="801949"/>
      </dsp:txXfrm>
    </dsp:sp>
    <dsp:sp modelId="{57C6FCF6-1122-4F23-BA03-C2FF9823C4A7}">
      <dsp:nvSpPr>
        <dsp:cNvPr id="0" name=""/>
        <dsp:cNvSpPr/>
      </dsp:nvSpPr>
      <dsp:spPr>
        <a:xfrm>
          <a:off x="0" y="1700750"/>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Communicate</a:t>
          </a:r>
        </a:p>
      </dsp:txBody>
      <dsp:txXfrm>
        <a:off x="0" y="1700750"/>
        <a:ext cx="1755140" cy="801949"/>
      </dsp:txXfrm>
    </dsp:sp>
    <dsp:sp modelId="{64CD7469-5049-4780-9112-B550AE846A40}">
      <dsp:nvSpPr>
        <dsp:cNvPr id="0" name=""/>
        <dsp:cNvSpPr/>
      </dsp:nvSpPr>
      <dsp:spPr>
        <a:xfrm>
          <a:off x="1755140" y="2550817"/>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Create actionable insight across a range of contexts (e.g. societal, business, political), using data and the full data science life cycle </a:t>
          </a:r>
        </a:p>
      </dsp:txBody>
      <dsp:txXfrm>
        <a:off x="1755140" y="2550817"/>
        <a:ext cx="7020560" cy="801949"/>
      </dsp:txXfrm>
    </dsp:sp>
    <dsp:sp modelId="{72A195FE-370A-4A01-B312-FC3CCC441F35}">
      <dsp:nvSpPr>
        <dsp:cNvPr id="0" name=""/>
        <dsp:cNvSpPr/>
      </dsp:nvSpPr>
      <dsp:spPr>
        <a:xfrm>
          <a:off x="0" y="2550817"/>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Create</a:t>
          </a:r>
        </a:p>
      </dsp:txBody>
      <dsp:txXfrm>
        <a:off x="0" y="2550817"/>
        <a:ext cx="1755140" cy="801949"/>
      </dsp:txXfrm>
    </dsp:sp>
    <dsp:sp modelId="{9FB6A9AD-8912-4713-BD8A-EECA8A203DEB}">
      <dsp:nvSpPr>
        <dsp:cNvPr id="0" name=""/>
        <dsp:cNvSpPr/>
      </dsp:nvSpPr>
      <dsp:spPr>
        <a:xfrm>
          <a:off x="1755140" y="3400884"/>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Use programming languages such as R and Python to support the generation of actionable insight </a:t>
          </a:r>
        </a:p>
      </dsp:txBody>
      <dsp:txXfrm>
        <a:off x="1755140" y="3400884"/>
        <a:ext cx="7020560" cy="801949"/>
      </dsp:txXfrm>
    </dsp:sp>
    <dsp:sp modelId="{2F763CC0-DC87-4A86-B425-78A691028F56}">
      <dsp:nvSpPr>
        <dsp:cNvPr id="0" name=""/>
        <dsp:cNvSpPr/>
      </dsp:nvSpPr>
      <dsp:spPr>
        <a:xfrm>
          <a:off x="0" y="3400884"/>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Use</a:t>
          </a:r>
        </a:p>
      </dsp:txBody>
      <dsp:txXfrm>
        <a:off x="0" y="3400884"/>
        <a:ext cx="1755140" cy="801949"/>
      </dsp:txXfrm>
    </dsp:sp>
    <dsp:sp modelId="{BBF35B95-4598-4E12-B5AB-F39AB36A5B68}">
      <dsp:nvSpPr>
        <dsp:cNvPr id="0" name=""/>
        <dsp:cNvSpPr/>
      </dsp:nvSpPr>
      <dsp:spPr>
        <a:xfrm>
          <a:off x="1755140" y="4250951"/>
          <a:ext cx="7020560" cy="801949"/>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6218" tIns="203695" rIns="136218" bIns="203695" numCol="1" spcCol="1270" anchor="ctr" anchorCtr="0">
          <a:noAutofit/>
        </a:bodyPr>
        <a:lstStyle/>
        <a:p>
          <a:pPr marL="0" lvl="0" indent="0" algn="l" defTabSz="533400">
            <a:lnSpc>
              <a:spcPct val="100000"/>
            </a:lnSpc>
            <a:spcBef>
              <a:spcPct val="0"/>
            </a:spcBef>
            <a:spcAft>
              <a:spcPct val="35000"/>
            </a:spcAft>
            <a:buNone/>
          </a:pPr>
          <a:r>
            <a:rPr lang="en-US" sz="1200" kern="1200"/>
            <a:t>Apply ethics in the development, use and evaluation of data and predictive models (e.g., fairness, bias, transparency, privacy)</a:t>
          </a:r>
        </a:p>
      </dsp:txBody>
      <dsp:txXfrm>
        <a:off x="1755140" y="4250951"/>
        <a:ext cx="7020560" cy="801949"/>
      </dsp:txXfrm>
    </dsp:sp>
    <dsp:sp modelId="{A02CED37-9257-4948-915A-0D0151F55240}">
      <dsp:nvSpPr>
        <dsp:cNvPr id="0" name=""/>
        <dsp:cNvSpPr/>
      </dsp:nvSpPr>
      <dsp:spPr>
        <a:xfrm>
          <a:off x="0" y="4250951"/>
          <a:ext cx="1755140" cy="801949"/>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876" tIns="79215" rIns="92876" bIns="79215" numCol="1" spcCol="1270" anchor="ctr" anchorCtr="0">
          <a:noAutofit/>
        </a:bodyPr>
        <a:lstStyle/>
        <a:p>
          <a:pPr marL="0" lvl="0" indent="0" algn="ctr" defTabSz="666750">
            <a:lnSpc>
              <a:spcPct val="90000"/>
            </a:lnSpc>
            <a:spcBef>
              <a:spcPct val="0"/>
            </a:spcBef>
            <a:spcAft>
              <a:spcPct val="35000"/>
            </a:spcAft>
            <a:buNone/>
          </a:pPr>
          <a:r>
            <a:rPr lang="en-US" sz="1500" kern="1200"/>
            <a:t>Apply</a:t>
          </a:r>
        </a:p>
      </dsp:txBody>
      <dsp:txXfrm>
        <a:off x="0" y="4250951"/>
        <a:ext cx="1755140" cy="80194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FF4EB-F3E3-4CA6-8EA7-4CDB85A2F3FB}"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EB54A-2A3C-4E33-A0D4-4CBDEE2E17BE}" type="slidenum">
              <a:rPr lang="en-US" smtClean="0"/>
              <a:t>‹#›</a:t>
            </a:fld>
            <a:endParaRPr lang="en-US"/>
          </a:p>
        </p:txBody>
      </p:sp>
    </p:spTree>
    <p:extLst>
      <p:ext uri="{BB962C8B-B14F-4D97-AF65-F5344CB8AC3E}">
        <p14:creationId xmlns:p14="http://schemas.microsoft.com/office/powerpoint/2010/main" val="203984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ECECEC"/>
                </a:solidFill>
                <a:effectLst/>
                <a:latin typeface="Söhne"/>
              </a:rPr>
              <a:t>Hello everyone. I'm excited to share with you the culmination of my journey through the Master of Applied Data Science program at Syracuse University. My name is Bryan Crigger and I will be presenting my portfolio, showcasing some of the projects that I have completed while in the program that not only represent my academic journey but also my </a:t>
            </a:r>
            <a:r>
              <a:rPr lang="en-US" b="0" i="0" u="sng" dirty="0">
                <a:solidFill>
                  <a:srgbClr val="ECECEC"/>
                </a:solidFill>
                <a:effectLst/>
                <a:latin typeface="Söhne"/>
              </a:rPr>
              <a:t>growth as a data scientist</a:t>
            </a:r>
            <a:r>
              <a:rPr lang="en-US" b="0" i="0" u="none" dirty="0">
                <a:solidFill>
                  <a:srgbClr val="ECECEC"/>
                </a:solidFill>
                <a:effectLst/>
                <a:latin typeface="Söhne"/>
              </a:rPr>
              <a:t>. </a:t>
            </a:r>
            <a:r>
              <a:rPr lang="en-US" b="0" i="0" dirty="0">
                <a:solidFill>
                  <a:srgbClr val="ECECEC"/>
                </a:solidFill>
                <a:effectLst/>
                <a:latin typeface="Söhne"/>
              </a:rPr>
              <a:t>The purpose of today's presentation is to showcase these projects and demonstrate how they align with the program's learning goals.</a:t>
            </a:r>
            <a:endParaRPr lang="en-US" b="0" i="0" u="none" dirty="0">
              <a:solidFill>
                <a:srgbClr val="ECECEC"/>
              </a:solidFill>
              <a:effectLst/>
              <a:latin typeface="Söhne"/>
            </a:endParaRPr>
          </a:p>
          <a:p>
            <a:endParaRPr lang="en-US" b="0" i="0" u="none" dirty="0">
              <a:solidFill>
                <a:srgbClr val="ECECEC"/>
              </a:solidFill>
              <a:effectLst/>
              <a:latin typeface="Söhne"/>
            </a:endParaRPr>
          </a:p>
          <a:p>
            <a:endParaRPr lang="en-US" b="0" i="0" u="none" dirty="0">
              <a:solidFill>
                <a:srgbClr val="ECECEC"/>
              </a:solidFill>
              <a:effectLst/>
              <a:latin typeface="Söhne"/>
            </a:endParaRPr>
          </a:p>
          <a:p>
            <a:endParaRPr lang="en-US" b="0" i="0" u="none" dirty="0">
              <a:solidFill>
                <a:srgbClr val="ECECEC"/>
              </a:solidFill>
              <a:effectLst/>
              <a:latin typeface="Söhne"/>
            </a:endParaRPr>
          </a:p>
          <a:p>
            <a:r>
              <a:rPr lang="en-US" b="0" i="0" u="none" dirty="0">
                <a:solidFill>
                  <a:srgbClr val="ECECEC"/>
                </a:solidFill>
                <a:effectLst/>
                <a:latin typeface="Söhne"/>
              </a:rPr>
              <a:t>which have prepared me to apply solutions to real-world problems</a:t>
            </a:r>
            <a:r>
              <a:rPr lang="en-US" b="0" i="0" dirty="0">
                <a:solidFill>
                  <a:srgbClr val="ECECEC"/>
                </a:solidFill>
                <a:effectLst/>
                <a:latin typeface="Söhne"/>
              </a:rPr>
              <a: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a:p>
        </p:txBody>
      </p:sp>
    </p:spTree>
    <p:extLst>
      <p:ext uri="{BB962C8B-B14F-4D97-AF65-F5344CB8AC3E}">
        <p14:creationId xmlns:p14="http://schemas.microsoft.com/office/powerpoint/2010/main" val="20222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The Master of Applied Data Science program is designed to learn both the </a:t>
            </a:r>
            <a:r>
              <a:rPr lang="en-US" b="0" i="0" u="sng" dirty="0">
                <a:solidFill>
                  <a:srgbClr val="ECECEC"/>
                </a:solidFill>
                <a:effectLst/>
                <a:latin typeface="Söhne"/>
              </a:rPr>
              <a:t>theoretical knowledge</a:t>
            </a:r>
            <a:r>
              <a:rPr lang="en-US" b="0" i="0" dirty="0">
                <a:solidFill>
                  <a:srgbClr val="ECECEC"/>
                </a:solidFill>
                <a:effectLst/>
                <a:latin typeface="Söhne"/>
              </a:rPr>
              <a:t> and </a:t>
            </a:r>
            <a:r>
              <a:rPr lang="en-US" b="0" i="0" u="sng" dirty="0">
                <a:solidFill>
                  <a:srgbClr val="ECECEC"/>
                </a:solidFill>
                <a:effectLst/>
                <a:latin typeface="Söhne"/>
              </a:rPr>
              <a:t>practical application</a:t>
            </a:r>
            <a:r>
              <a:rPr lang="en-US" b="0" i="0" dirty="0">
                <a:solidFill>
                  <a:srgbClr val="ECECEC"/>
                </a:solidFill>
                <a:effectLst/>
                <a:latin typeface="Söhne"/>
              </a:rPr>
              <a:t> of various techniques in the field of data science. </a:t>
            </a:r>
          </a:p>
          <a:p>
            <a:endParaRPr lang="en-US" b="0" i="0" dirty="0">
              <a:solidFill>
                <a:srgbClr val="ECECEC"/>
              </a:solidFill>
              <a:effectLst/>
              <a:latin typeface="Söhne"/>
            </a:endParaRPr>
          </a:p>
          <a:p>
            <a:r>
              <a:rPr lang="en-US" b="0" i="0" dirty="0">
                <a:solidFill>
                  <a:srgbClr val="ECECEC"/>
                </a:solidFill>
                <a:effectLst/>
                <a:latin typeface="Söhne"/>
              </a:rPr>
              <a:t>The program's learning goals are designed to ensure that these concepts are learned and applied throughout the program. They include:</a:t>
            </a:r>
          </a:p>
          <a:p>
            <a:pPr marL="628650" lvl="1" indent="-171450">
              <a:buFont typeface="Arial" panose="020B0604020202020204" pitchFamily="34" charset="0"/>
              <a:buChar char="•"/>
            </a:pPr>
            <a:r>
              <a:rPr lang="en-US" b="0" i="0" dirty="0">
                <a:solidFill>
                  <a:srgbClr val="ECECEC"/>
                </a:solidFill>
                <a:effectLst/>
                <a:latin typeface="Söhne"/>
              </a:rPr>
              <a:t>the ability to collect, store, and access data using appropriate technologies;</a:t>
            </a:r>
          </a:p>
          <a:p>
            <a:pPr marL="628650" lvl="1" indent="-171450">
              <a:buFont typeface="Arial" panose="020B0604020202020204" pitchFamily="34" charset="0"/>
              <a:buChar char="•"/>
            </a:pPr>
            <a:r>
              <a:rPr lang="en-US" b="0" i="0" dirty="0">
                <a:solidFill>
                  <a:srgbClr val="ECECEC"/>
                </a:solidFill>
                <a:effectLst/>
                <a:latin typeface="Söhne"/>
              </a:rPr>
              <a:t>create actionable insights across various contexts; </a:t>
            </a:r>
          </a:p>
          <a:p>
            <a:pPr marL="628650" lvl="1" indent="-171450">
              <a:buFont typeface="Arial" panose="020B0604020202020204" pitchFamily="34" charset="0"/>
              <a:buChar char="•"/>
            </a:pPr>
            <a:r>
              <a:rPr lang="en-US" b="0" i="0" dirty="0">
                <a:solidFill>
                  <a:srgbClr val="ECECEC"/>
                </a:solidFill>
                <a:effectLst/>
                <a:latin typeface="Söhne"/>
              </a:rPr>
              <a:t>apply visualization and predictive models;</a:t>
            </a:r>
          </a:p>
          <a:p>
            <a:pPr marL="628650" lvl="1" indent="-171450">
              <a:buFont typeface="Arial" panose="020B0604020202020204" pitchFamily="34" charset="0"/>
              <a:buChar char="•"/>
            </a:pPr>
            <a:r>
              <a:rPr lang="en-US" b="0" i="0" dirty="0">
                <a:solidFill>
                  <a:srgbClr val="ECECEC"/>
                </a:solidFill>
                <a:effectLst/>
                <a:latin typeface="Söhne"/>
              </a:rPr>
              <a:t>use programming languages effectively;</a:t>
            </a:r>
          </a:p>
          <a:p>
            <a:pPr marL="628650" lvl="1" indent="-171450">
              <a:buFont typeface="Arial" panose="020B0604020202020204" pitchFamily="34" charset="0"/>
              <a:buChar char="•"/>
            </a:pPr>
            <a:r>
              <a:rPr lang="en-US" b="0" i="0" dirty="0">
                <a:solidFill>
                  <a:srgbClr val="ECECEC"/>
                </a:solidFill>
                <a:effectLst/>
                <a:latin typeface="Söhne"/>
              </a:rPr>
              <a:t>communicate insights to a broad range of audiences; and </a:t>
            </a:r>
          </a:p>
          <a:p>
            <a:pPr marL="628650" lvl="1" indent="-171450">
              <a:buFont typeface="Arial" panose="020B0604020202020204" pitchFamily="34" charset="0"/>
              <a:buChar char="•"/>
            </a:pPr>
            <a:r>
              <a:rPr lang="en-US" b="0" i="0" dirty="0">
                <a:solidFill>
                  <a:srgbClr val="ECECEC"/>
                </a:solidFill>
                <a:effectLst/>
                <a:latin typeface="Söhne"/>
              </a:rPr>
              <a:t>apply ethics in data science.</a:t>
            </a:r>
          </a:p>
        </p:txBody>
      </p:sp>
      <p:sp>
        <p:nvSpPr>
          <p:cNvPr id="4" name="Slide Number Placeholder 3"/>
          <p:cNvSpPr>
            <a:spLocks noGrp="1"/>
          </p:cNvSpPr>
          <p:nvPr>
            <p:ph type="sldNum" sz="quarter" idx="5"/>
          </p:nvPr>
        </p:nvSpPr>
        <p:spPr/>
        <p:txBody>
          <a:bodyPr/>
          <a:lstStyle/>
          <a:p>
            <a:fld id="{37BEB54A-2A3C-4E33-A0D4-4CBDEE2E17BE}" type="slidenum">
              <a:rPr lang="en-US" smtClean="0"/>
              <a:t>2</a:t>
            </a:fld>
            <a:endParaRPr lang="en-US"/>
          </a:p>
        </p:txBody>
      </p:sp>
    </p:spTree>
    <p:extLst>
      <p:ext uri="{BB962C8B-B14F-4D97-AF65-F5344CB8AC3E}">
        <p14:creationId xmlns:p14="http://schemas.microsoft.com/office/powerpoint/2010/main" val="286382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The projects that I have chosen for my portfolio are the following: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öhne"/>
              </a:rPr>
              <a:t>From my Applied Machine Learning class: Evaluating U.S. Opioid Prescribers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öhne"/>
              </a:rPr>
              <a:t>Natural Language Processing: Classifying Spam vs Non-Spam Emails with NLP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öhne"/>
              </a:rPr>
              <a:t>Big Data Analytics: Identifying most Important Factors in Calculating Home Price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Söhne"/>
              </a:rPr>
              <a:t>Deep Learning in Practice: Pistachio Image Classification</a:t>
            </a:r>
          </a:p>
          <a:p>
            <a:endParaRPr lang="en-US" dirty="0"/>
          </a:p>
          <a:p>
            <a:pPr marL="0" lvl="0" indent="0">
              <a:buFont typeface="Arial" panose="020B0604020202020204" pitchFamily="34" charset="0"/>
              <a:buNone/>
            </a:pPr>
            <a:r>
              <a:rPr lang="en-US" b="0" i="0" dirty="0">
                <a:solidFill>
                  <a:srgbClr val="ECECEC"/>
                </a:solidFill>
                <a:effectLst/>
                <a:latin typeface="Söhne"/>
              </a:rPr>
              <a:t>Each of these project have helped me further hone my Data Science skills and have allowed me to become a more well-rounded Data Scientist.</a:t>
            </a:r>
          </a:p>
        </p:txBody>
      </p:sp>
      <p:sp>
        <p:nvSpPr>
          <p:cNvPr id="4" name="Slide Number Placeholder 3"/>
          <p:cNvSpPr>
            <a:spLocks noGrp="1"/>
          </p:cNvSpPr>
          <p:nvPr>
            <p:ph type="sldNum" sz="quarter" idx="5"/>
          </p:nvPr>
        </p:nvSpPr>
        <p:spPr/>
        <p:txBody>
          <a:bodyPr/>
          <a:lstStyle/>
          <a:p>
            <a:fld id="{37BEB54A-2A3C-4E33-A0D4-4CBDEE2E17BE}" type="slidenum">
              <a:rPr lang="en-US" smtClean="0"/>
              <a:t>3</a:t>
            </a:fld>
            <a:endParaRPr lang="en-US"/>
          </a:p>
        </p:txBody>
      </p:sp>
    </p:spTree>
    <p:extLst>
      <p:ext uri="{BB962C8B-B14F-4D97-AF65-F5344CB8AC3E}">
        <p14:creationId xmlns:p14="http://schemas.microsoft.com/office/powerpoint/2010/main" val="390646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For the 1</a:t>
            </a:r>
            <a:r>
              <a:rPr lang="en-US" b="0" i="0" baseline="30000" dirty="0">
                <a:solidFill>
                  <a:srgbClr val="ECECEC"/>
                </a:solidFill>
                <a:effectLst/>
                <a:latin typeface="Söhne"/>
              </a:rPr>
              <a:t>st</a:t>
            </a:r>
            <a:r>
              <a:rPr lang="en-US" b="0" i="0" dirty="0">
                <a:solidFill>
                  <a:srgbClr val="ECECEC"/>
                </a:solidFill>
                <a:effectLst/>
                <a:latin typeface="Söhne"/>
              </a:rPr>
              <a:t> project in my portfolio, I'll start with the project on </a:t>
            </a:r>
            <a:r>
              <a:rPr lang="en-US" b="0" i="0" u="sng" dirty="0">
                <a:solidFill>
                  <a:srgbClr val="ECECEC"/>
                </a:solidFill>
                <a:effectLst/>
                <a:latin typeface="Söhne"/>
              </a:rPr>
              <a:t>opioid prescription patterns in the United States</a:t>
            </a:r>
            <a:r>
              <a:rPr lang="en-US" b="0" i="0" dirty="0">
                <a:solidFill>
                  <a:srgbClr val="ECECEC"/>
                </a:solidFill>
                <a:effectLst/>
                <a:latin typeface="Söhne"/>
              </a:rPr>
              <a:t>. The objective was to analyze data from the Centers for Medicare &amp; Medicaid Services to uncover prescribing trends and identify high-risk areas and prescriber types. The analysis, which included over 23 million records, revealed a highly skewed distribution of opioid prescriptions, with a small percentage of prescribers responsible for a large volume of prescriptions. This project allowed me to apply data mining techniques, like Association Rule Mining, Clustering, and Classification Algorithms, showcasing the ability to handle large datasets and generate actionable insights. The learning objective of applying ethics in data science techniques was used largely here by highlighting the need for careful monitoring and increased access to rehabilitation services.</a:t>
            </a:r>
            <a:endParaRPr lang="en-US" dirty="0"/>
          </a:p>
        </p:txBody>
      </p:sp>
      <p:sp>
        <p:nvSpPr>
          <p:cNvPr id="4" name="Slide Number Placeholder 3"/>
          <p:cNvSpPr>
            <a:spLocks noGrp="1"/>
          </p:cNvSpPr>
          <p:nvPr>
            <p:ph type="sldNum" sz="quarter" idx="5"/>
          </p:nvPr>
        </p:nvSpPr>
        <p:spPr/>
        <p:txBody>
          <a:bodyPr/>
          <a:lstStyle/>
          <a:p>
            <a:fld id="{37BEB54A-2A3C-4E33-A0D4-4CBDEE2E17BE}" type="slidenum">
              <a:rPr lang="en-US" smtClean="0"/>
              <a:t>4</a:t>
            </a:fld>
            <a:endParaRPr lang="en-US"/>
          </a:p>
        </p:txBody>
      </p:sp>
    </p:spTree>
    <p:extLst>
      <p:ext uri="{BB962C8B-B14F-4D97-AF65-F5344CB8AC3E}">
        <p14:creationId xmlns:p14="http://schemas.microsoft.com/office/powerpoint/2010/main" val="1294857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For my 2</a:t>
            </a:r>
            <a:r>
              <a:rPr lang="en-US" b="0" i="0" baseline="30000" dirty="0">
                <a:solidFill>
                  <a:srgbClr val="ECECEC"/>
                </a:solidFill>
                <a:effectLst/>
                <a:latin typeface="Söhne"/>
              </a:rPr>
              <a:t>nd</a:t>
            </a:r>
            <a:r>
              <a:rPr lang="en-US" b="0" i="0" dirty="0">
                <a:solidFill>
                  <a:srgbClr val="ECECEC"/>
                </a:solidFill>
                <a:effectLst/>
                <a:latin typeface="Söhne"/>
              </a:rPr>
              <a:t> project in my portfolio</a:t>
            </a:r>
          </a:p>
          <a:p>
            <a:endParaRPr lang="en-US" b="0" i="0" dirty="0">
              <a:solidFill>
                <a:srgbClr val="ECECEC"/>
              </a:solidFill>
              <a:effectLst/>
              <a:latin typeface="Söhne"/>
            </a:endParaRPr>
          </a:p>
          <a:p>
            <a:r>
              <a:rPr lang="en-US" b="0" i="0" dirty="0">
                <a:solidFill>
                  <a:srgbClr val="ECECEC"/>
                </a:solidFill>
                <a:effectLst/>
                <a:latin typeface="Söhne"/>
              </a:rPr>
              <a:t>I highlight my Natural Language Processing project, which tackled the challenge of classifying emails from the Enron corpus as either spam or non-spam. For this project several methods for cleaning and processing the data were tested, as well as tested multiple techniques including Naïve Bayes and CNN models. Testing various cleaning and modeling methods highlighted the importance of testing various  techniques opposed to using the same method and approach for all similar problems. While the Multinomial Naive Bayes classifier performed well, with an accuracy of 88%, the best model was a CNN model with 94.87%. This project exemplified the creation of actionable insights and the critical role of effective communication in data science, particularly in how we can enhance email filtering systems.</a:t>
            </a:r>
            <a:endParaRPr lang="en-US" dirty="0"/>
          </a:p>
        </p:txBody>
      </p:sp>
      <p:sp>
        <p:nvSpPr>
          <p:cNvPr id="4" name="Slide Number Placeholder 3"/>
          <p:cNvSpPr>
            <a:spLocks noGrp="1"/>
          </p:cNvSpPr>
          <p:nvPr>
            <p:ph type="sldNum" sz="quarter" idx="5"/>
          </p:nvPr>
        </p:nvSpPr>
        <p:spPr/>
        <p:txBody>
          <a:bodyPr/>
          <a:lstStyle/>
          <a:p>
            <a:fld id="{37BEB54A-2A3C-4E33-A0D4-4CBDEE2E17BE}" type="slidenum">
              <a:rPr lang="en-US" smtClean="0"/>
              <a:t>5</a:t>
            </a:fld>
            <a:endParaRPr lang="en-US"/>
          </a:p>
        </p:txBody>
      </p:sp>
    </p:spTree>
    <p:extLst>
      <p:ext uri="{BB962C8B-B14F-4D97-AF65-F5344CB8AC3E}">
        <p14:creationId xmlns:p14="http://schemas.microsoft.com/office/powerpoint/2010/main" val="3362724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For my 3</a:t>
            </a:r>
            <a:r>
              <a:rPr lang="en-US" b="0" i="0" baseline="30000" dirty="0">
                <a:solidFill>
                  <a:srgbClr val="ECECEC"/>
                </a:solidFill>
                <a:effectLst/>
                <a:latin typeface="Söhne"/>
              </a:rPr>
              <a:t>rd</a:t>
            </a:r>
            <a:r>
              <a:rPr lang="en-US" b="0" i="0" dirty="0">
                <a:solidFill>
                  <a:srgbClr val="ECECEC"/>
                </a:solidFill>
                <a:effectLst/>
                <a:latin typeface="Söhne"/>
              </a:rPr>
              <a:t> project in my portfolio</a:t>
            </a:r>
          </a:p>
          <a:p>
            <a:endParaRPr lang="en-US" b="0" i="0" dirty="0">
              <a:solidFill>
                <a:srgbClr val="ECECEC"/>
              </a:solidFill>
              <a:effectLst/>
              <a:latin typeface="Söhne"/>
            </a:endParaRPr>
          </a:p>
          <a:p>
            <a:r>
              <a:rPr lang="en-US" b="0" i="0" dirty="0">
                <a:solidFill>
                  <a:srgbClr val="ECECEC"/>
                </a:solidFill>
                <a:effectLst/>
                <a:latin typeface="Söhne"/>
              </a:rPr>
              <a:t>In our Big Data Analytics project, we analyzed housing data to identify factors influencing home prices, with a focus on Zillow's dataset from Kaggle. The analysis utilized regression models, decision trees, and neural networks, finding that square footage significantly impacts home value, particularly for homes over $2M. The project's outcome, which was to be a recommendation for Zillow to adopt a neural network model, highlights the learning objective of creating actionable insights for the business. An additional learning outcome from this project was how to work with and build a model for data that is highly correlated</a:t>
            </a:r>
            <a:endParaRPr lang="en-US" dirty="0"/>
          </a:p>
        </p:txBody>
      </p:sp>
      <p:sp>
        <p:nvSpPr>
          <p:cNvPr id="4" name="Slide Number Placeholder 3"/>
          <p:cNvSpPr>
            <a:spLocks noGrp="1"/>
          </p:cNvSpPr>
          <p:nvPr>
            <p:ph type="sldNum" sz="quarter" idx="5"/>
          </p:nvPr>
        </p:nvSpPr>
        <p:spPr/>
        <p:txBody>
          <a:bodyPr/>
          <a:lstStyle/>
          <a:p>
            <a:fld id="{37BEB54A-2A3C-4E33-A0D4-4CBDEE2E17BE}" type="slidenum">
              <a:rPr lang="en-US" smtClean="0"/>
              <a:t>6</a:t>
            </a:fld>
            <a:endParaRPr lang="en-US"/>
          </a:p>
        </p:txBody>
      </p:sp>
    </p:spTree>
    <p:extLst>
      <p:ext uri="{BB962C8B-B14F-4D97-AF65-F5344CB8AC3E}">
        <p14:creationId xmlns:p14="http://schemas.microsoft.com/office/powerpoint/2010/main" val="4093507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latin typeface="Söhne"/>
              </a:rPr>
              <a:t>My 4</a:t>
            </a:r>
            <a:r>
              <a:rPr lang="en-US" b="0" i="0" baseline="30000" dirty="0">
                <a:solidFill>
                  <a:srgbClr val="ECECEC"/>
                </a:solidFill>
                <a:effectLst/>
                <a:latin typeface="Söhne"/>
              </a:rPr>
              <a:t>th</a:t>
            </a:r>
            <a:r>
              <a:rPr lang="en-US" b="0" i="0" dirty="0">
                <a:solidFill>
                  <a:srgbClr val="ECECEC"/>
                </a:solidFill>
                <a:effectLst/>
                <a:latin typeface="Söhne"/>
              </a:rPr>
              <a:t> and final project in my portfolio was from the Deep Learning in Practice course, in which the project involved using Convolutional Neural Networks to classify images of pistachios into two species, with a dataset provided from Kaggle. The real-world application for a project like this would be to separate pistachios by species type or food quality. Two base models were tested with transfer learning, with the EfficientNetB0 model having the highest accuracy. However, after checking precision and recall, we noticed that the model learned to instead only guess one pistachio type, and as a consequence highly biased.  Therefore, the VGG16 base model was chosen since it had more true positives for both pistachio species, despite having an overall lower accuracy.</a:t>
            </a:r>
          </a:p>
          <a:p>
            <a:r>
              <a:rPr lang="en-US" b="0" i="0" dirty="0">
                <a:solidFill>
                  <a:srgbClr val="ECECEC"/>
                </a:solidFill>
                <a:effectLst/>
                <a:latin typeface="Söhne"/>
              </a:rPr>
              <a:t>This project showcased my skills in data preparation, model tuning, and ethical data handling, including the importance of balancing and standardizing the data to avoid biases.</a:t>
            </a:r>
            <a:endParaRPr lang="en-US" dirty="0"/>
          </a:p>
        </p:txBody>
      </p:sp>
      <p:sp>
        <p:nvSpPr>
          <p:cNvPr id="4" name="Slide Number Placeholder 3"/>
          <p:cNvSpPr>
            <a:spLocks noGrp="1"/>
          </p:cNvSpPr>
          <p:nvPr>
            <p:ph type="sldNum" sz="quarter" idx="5"/>
          </p:nvPr>
        </p:nvSpPr>
        <p:spPr/>
        <p:txBody>
          <a:bodyPr/>
          <a:lstStyle/>
          <a:p>
            <a:fld id="{37BEB54A-2A3C-4E33-A0D4-4CBDEE2E17BE}" type="slidenum">
              <a:rPr lang="en-US" smtClean="0"/>
              <a:t>7</a:t>
            </a:fld>
            <a:endParaRPr lang="en-US"/>
          </a:p>
        </p:txBody>
      </p:sp>
    </p:spTree>
    <p:extLst>
      <p:ext uri="{BB962C8B-B14F-4D97-AF65-F5344CB8AC3E}">
        <p14:creationId xmlns:p14="http://schemas.microsoft.com/office/powerpoint/2010/main" val="292244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Through these projects I have presented in my portfolio, I believe I have achieved each of these core learning goals. Each of these projects addressed a unique challenge, allowing me to apply the full spectrum of data science methodologies to a variety of data science problems.  This portfolio not only represents my journey in the Applied Data Science program but also my readiness to tackle new challenges in the field. These experiences have equipped me with a broad range of skills and techniques to approach data-driven decision-making and innovation in my future career.</a:t>
            </a:r>
          </a:p>
          <a:p>
            <a:endParaRPr lang="en-US" b="0" i="0" dirty="0">
              <a:solidFill>
                <a:srgbClr val="ECECEC"/>
              </a:solidFill>
              <a:effectLst/>
              <a:latin typeface="Söhne"/>
            </a:endParaRPr>
          </a:p>
          <a:p>
            <a:r>
              <a:rPr lang="en-US" b="0" i="0" dirty="0">
                <a:solidFill>
                  <a:srgbClr val="ECECEC"/>
                </a:solidFill>
                <a:effectLst/>
                <a:latin typeface="Söhne"/>
              </a:rPr>
              <a:t>These projects collectively demonstrate not only my technical skills but also my ability to apply data science principles to solve complex problems across different domains. Through this journey, I've developed a robust understanding of how to leverage data science techniques to create actionable insights, communicate effectively, and effectively handle the ethical issues when dealing with data. </a:t>
            </a:r>
          </a:p>
        </p:txBody>
      </p:sp>
      <p:sp>
        <p:nvSpPr>
          <p:cNvPr id="4" name="Slide Number Placeholder 3"/>
          <p:cNvSpPr>
            <a:spLocks noGrp="1"/>
          </p:cNvSpPr>
          <p:nvPr>
            <p:ph type="sldNum" sz="quarter" idx="5"/>
          </p:nvPr>
        </p:nvSpPr>
        <p:spPr/>
        <p:txBody>
          <a:bodyPr/>
          <a:lstStyle/>
          <a:p>
            <a:fld id="{37BEB54A-2A3C-4E33-A0D4-4CBDEE2E17BE}" type="slidenum">
              <a:rPr lang="en-US" smtClean="0"/>
              <a:t>8</a:t>
            </a:fld>
            <a:endParaRPr lang="en-US"/>
          </a:p>
        </p:txBody>
      </p:sp>
    </p:spTree>
    <p:extLst>
      <p:ext uri="{BB962C8B-B14F-4D97-AF65-F5344CB8AC3E}">
        <p14:creationId xmlns:p14="http://schemas.microsoft.com/office/powerpoint/2010/main" val="320334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ECECEC"/>
                </a:solidFill>
                <a:effectLst/>
                <a:latin typeface="Söhne"/>
              </a:rPr>
              <a:t>Now, I’d like to thank you for your attention and for the opportunity to share my work with you. I hope this presentation has given you a glimpse into my growth as a data scientist and the potential I bring to the field. I appreciate the opportunity to be part of the M.S. in Applied Data Science program. I intend to continue to learn more in the field of data science as I apply these skills in my career and potentially even continue on to pursue my PhD. Feel free to reach out to me through email or LinkedIn with any questions or find out what I’m currently working on through my GitHub. </a:t>
            </a: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a:t>
            </a:fld>
            <a:endParaRPr lang="en-US"/>
          </a:p>
        </p:txBody>
      </p:sp>
    </p:spTree>
    <p:extLst>
      <p:ext uri="{BB962C8B-B14F-4D97-AF65-F5344CB8AC3E}">
        <p14:creationId xmlns:p14="http://schemas.microsoft.com/office/powerpoint/2010/main" val="383995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1171-4196-71AF-5E4A-4DB62F3FCE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A5AFD-B265-B4B5-6CC7-EA39A79FF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46F241-5B42-D6E6-95F7-524DE9651CF1}"/>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59623642-5CC8-FF04-B429-54881957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37F97-F5FB-991A-B440-DDDF5C0CC759}"/>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1876584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A88B-8EFC-E9CE-7CB8-7E7AD3C6A0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9D7E1A-007E-C0F0-F944-C8A3E1C45C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54A84-88D0-B921-5A0E-69DE8940CBCF}"/>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728259A7-9CC4-C486-AEF9-D62D5D4B3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DD1B28-C6B4-1516-0E33-6D43A798426F}"/>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16451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24360-1A1E-CA7E-4A59-93DC51CAA7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5BB0A6-30ED-8716-5E93-8D83632A4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F3532-C238-22D8-A233-DC382F4CFEC5}"/>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D724DD8A-0F93-6471-0CEC-616F988AE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400B4-2712-B9E8-A57A-01AC92C0DF8A}"/>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4294084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1" name="Oval 5"/>
          <p:cNvSpPr/>
          <p:nvPr/>
        </p:nvSpPr>
        <p:spPr>
          <a:xfrm>
            <a:off x="-1" y="2"/>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457200" y="4960137"/>
            <a:ext cx="7772400" cy="1463040"/>
          </a:xfrm>
        </p:spPr>
        <p:txBody>
          <a:bodyPr anchor="ctr">
            <a:norm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lstStyle>
            <a:lvl1pPr algn="l">
              <a:defRPr/>
            </a:lvl1pPr>
          </a:lstStyle>
          <a:p>
            <a:fld id="{DD2EA2E9-013E-AB47-BC97-17F51FA22B3A}" type="datetime1">
              <a:rPr lang="en-US" smtClean="0"/>
              <a:t>3/17/2024</a:t>
            </a:fld>
            <a:endParaRPr lang="en-US" dirty="0"/>
          </a:p>
        </p:txBody>
      </p:sp>
      <p:sp>
        <p:nvSpPr>
          <p:cNvPr id="5" name="Footer Placeholder 4"/>
          <p:cNvSpPr>
            <a:spLocks noGrp="1"/>
          </p:cNvSpPr>
          <p:nvPr>
            <p:ph type="ftr" sz="quarter" idx="11"/>
          </p:nvPr>
        </p:nvSpPr>
        <p:spPr/>
        <p:txBody>
          <a:bodyPr/>
          <a:lstStyle/>
          <a:p>
            <a:r>
              <a:rPr lang="en-US"/>
              <a:t>Syracuse University | School of Information Studies | Jeff Levesque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77536"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3048" y="1"/>
            <a:ext cx="12188952" cy="4572000"/>
          </a:xfrm>
          <a:solidFill>
            <a:schemeClr val="bg1">
              <a:lumMod val="75000"/>
            </a:schemeClr>
          </a:solidFill>
        </p:spPr>
        <p:txBody>
          <a:bodyPr lIns="457200" tIns="365760" rIns="45720" bIns="45720" anchor="t"/>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4087" y="5520047"/>
            <a:ext cx="3530248" cy="402519"/>
          </a:xfrm>
          <a:prstGeom prst="rect">
            <a:avLst/>
          </a:prstGeom>
        </p:spPr>
      </p:pic>
    </p:spTree>
    <p:extLst>
      <p:ext uri="{BB962C8B-B14F-4D97-AF65-F5344CB8AC3E}">
        <p14:creationId xmlns:p14="http://schemas.microsoft.com/office/powerpoint/2010/main" val="203832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A6B2-63F8-D59C-8E2E-C513093FC6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6B4600-71B9-40A0-E66B-67C5F1BFCA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51481-7B3B-7651-9613-A1C3C57BFAA0}"/>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F1705491-74B8-E796-7A1F-F86D9D29E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EB4E7-8F7D-0927-D4FA-47DA57A3EF29}"/>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4144162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2649-2391-5F0D-15FE-9DB142E436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FDDB64-D7C0-7B5E-9C0D-3E6AA25B3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2914A4-948E-D61E-BCAF-2A7D6BAC6CC7}"/>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0D2EDA3E-DB8B-31DB-BC72-8562490A4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492D8-FE11-FD85-E763-6EE008E87259}"/>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187182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775E-B410-ADB7-612A-6D9139582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DD271A-3DBA-BF59-4A14-CE68F62CED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2816A-9B4F-0E53-EBC9-802275510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9B4A6E-524E-C97D-F543-429275E56A91}"/>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6" name="Footer Placeholder 5">
            <a:extLst>
              <a:ext uri="{FF2B5EF4-FFF2-40B4-BE49-F238E27FC236}">
                <a16:creationId xmlns:a16="http://schemas.microsoft.com/office/drawing/2014/main" id="{DE65DA8C-444A-7C27-8CE5-0518399B1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A0365B-1A80-2D2D-4AFD-B585456EC285}"/>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2470331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5421-F62E-569F-8017-C12A6E1FF6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E69E2-FE58-6198-6EF3-7A25F68AF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B5B856-C6F1-3BB5-79A7-336A6CB45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412C-5614-7958-4C4A-5020D6A1F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4B918A-5C6A-A1E7-8A5F-B6AF2D9CA0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A63255-C6D9-80FB-FE03-714C00B7D7F1}"/>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8" name="Footer Placeholder 7">
            <a:extLst>
              <a:ext uri="{FF2B5EF4-FFF2-40B4-BE49-F238E27FC236}">
                <a16:creationId xmlns:a16="http://schemas.microsoft.com/office/drawing/2014/main" id="{9ACE4117-FC3B-CFAC-FC5D-1043978DF9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7545E5-5499-3D65-4AF5-BD904079F61C}"/>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960939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28E0-995F-DFB6-F95E-88C021E840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4774F9-E1E5-E438-6D3C-94907B6B788C}"/>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4" name="Footer Placeholder 3">
            <a:extLst>
              <a:ext uri="{FF2B5EF4-FFF2-40B4-BE49-F238E27FC236}">
                <a16:creationId xmlns:a16="http://schemas.microsoft.com/office/drawing/2014/main" id="{0C0F9E88-CA3B-A09F-88E4-9FA242A697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FF1887-E1B8-A6A7-F96A-09862103839F}"/>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141117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F85A26-35F4-9DF4-CAD6-6F042E92FCAC}"/>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3" name="Footer Placeholder 2">
            <a:extLst>
              <a:ext uri="{FF2B5EF4-FFF2-40B4-BE49-F238E27FC236}">
                <a16:creationId xmlns:a16="http://schemas.microsoft.com/office/drawing/2014/main" id="{5B735BF3-B2D8-AA10-C9DF-EB1D596CBB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339988-660B-6F37-B4D1-5DE55D079DEB}"/>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10364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E10D-B94C-9242-F35A-30BF8386A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11A2D3-0EA0-CEE4-0390-A0852487A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59A7A0-8714-318E-1485-E293098A2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F7D4D-131F-E4E9-71EB-A45F7A461DD3}"/>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6" name="Footer Placeholder 5">
            <a:extLst>
              <a:ext uri="{FF2B5EF4-FFF2-40B4-BE49-F238E27FC236}">
                <a16:creationId xmlns:a16="http://schemas.microsoft.com/office/drawing/2014/main" id="{7C39F53D-CF0F-4DFB-D57D-9BA744D66C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67BCF-A87D-CAA2-CD1F-4A06586EE90E}"/>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619354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39F3-2A98-72D6-E13D-C6D77C305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73EC-0001-8AE8-65BA-97856E7AC8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A98019-DD15-3292-0476-8CDE0DB91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F3B3DF-FBF9-0EFA-F697-7D46CBC92388}"/>
              </a:ext>
            </a:extLst>
          </p:cNvPr>
          <p:cNvSpPr>
            <a:spLocks noGrp="1"/>
          </p:cNvSpPr>
          <p:nvPr>
            <p:ph type="dt" sz="half" idx="10"/>
          </p:nvPr>
        </p:nvSpPr>
        <p:spPr/>
        <p:txBody>
          <a:bodyPr/>
          <a:lstStyle/>
          <a:p>
            <a:fld id="{D7DC3751-BB19-41F9-A105-639B2DD5DA51}" type="datetimeFigureOut">
              <a:rPr lang="en-US" smtClean="0"/>
              <a:t>3/16/2024</a:t>
            </a:fld>
            <a:endParaRPr lang="en-US"/>
          </a:p>
        </p:txBody>
      </p:sp>
      <p:sp>
        <p:nvSpPr>
          <p:cNvPr id="6" name="Footer Placeholder 5">
            <a:extLst>
              <a:ext uri="{FF2B5EF4-FFF2-40B4-BE49-F238E27FC236}">
                <a16:creationId xmlns:a16="http://schemas.microsoft.com/office/drawing/2014/main" id="{9A52F25C-8BDF-15ED-9700-7DD5C0222C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8E8F2-D8A7-2D85-0CE1-313FAA0AC252}"/>
              </a:ext>
            </a:extLst>
          </p:cNvPr>
          <p:cNvSpPr>
            <a:spLocks noGrp="1"/>
          </p:cNvSpPr>
          <p:nvPr>
            <p:ph type="sldNum" sz="quarter" idx="12"/>
          </p:nvPr>
        </p:nvSpPr>
        <p:spPr/>
        <p:txBody>
          <a:bodyPr/>
          <a:lstStyle/>
          <a:p>
            <a:fld id="{6352B6A8-250C-42B3-B5C6-24B4A3104B2A}" type="slidenum">
              <a:rPr lang="en-US" smtClean="0"/>
              <a:t>‹#›</a:t>
            </a:fld>
            <a:endParaRPr lang="en-US"/>
          </a:p>
        </p:txBody>
      </p:sp>
    </p:spTree>
    <p:extLst>
      <p:ext uri="{BB962C8B-B14F-4D97-AF65-F5344CB8AC3E}">
        <p14:creationId xmlns:p14="http://schemas.microsoft.com/office/powerpoint/2010/main" val="344324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D77AB-D087-E55F-125D-22A23EF8E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D17A3-C9F9-0C07-D50A-8DECDB0A82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F872D6-76AB-15F5-62A8-C43814116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DC3751-BB19-41F9-A105-639B2DD5DA51}" type="datetimeFigureOut">
              <a:rPr lang="en-US" smtClean="0"/>
              <a:t>3/16/2024</a:t>
            </a:fld>
            <a:endParaRPr lang="en-US"/>
          </a:p>
        </p:txBody>
      </p:sp>
      <p:sp>
        <p:nvSpPr>
          <p:cNvPr id="5" name="Footer Placeholder 4">
            <a:extLst>
              <a:ext uri="{FF2B5EF4-FFF2-40B4-BE49-F238E27FC236}">
                <a16:creationId xmlns:a16="http://schemas.microsoft.com/office/drawing/2014/main" id="{893E07CB-0C6D-5D52-1252-788C2830F6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8A80B80-D2FF-DBCA-3AB5-A18972E93F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52B6A8-250C-42B3-B5C6-24B4A3104B2A}" type="slidenum">
              <a:rPr lang="en-US" smtClean="0"/>
              <a:t>‹#›</a:t>
            </a:fld>
            <a:endParaRPr lang="en-US"/>
          </a:p>
        </p:txBody>
      </p:sp>
    </p:spTree>
    <p:extLst>
      <p:ext uri="{BB962C8B-B14F-4D97-AF65-F5344CB8AC3E}">
        <p14:creationId xmlns:p14="http://schemas.microsoft.com/office/powerpoint/2010/main" val="1173644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www.linkedin.com/in/bryancrigger/" TargetMode="External"/><Relationship Id="rId5" Type="http://schemas.openxmlformats.org/officeDocument/2006/relationships/hyperlink" Target="https://github.com/bryancrigger/" TargetMode="External"/><Relationship Id="rId4" Type="http://schemas.openxmlformats.org/officeDocument/2006/relationships/hyperlink" Target="mailto:bcrigger@syr.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2F6C782B-1F93-0037-2252-FB2CF8A464EA}"/>
              </a:ext>
              <a:ext uri="{C183D7F6-B498-43B3-948B-1728B52AA6E4}">
                <adec:decorative xmlns:adec="http://schemas.microsoft.com/office/drawing/2017/decorative" val="0"/>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t="21811" b="21811"/>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EA30496-3A13-9AA0-1F63-E1DCA7DDBB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7674"/>
          <a:stretch/>
        </p:blipFill>
        <p:spPr bwMode="auto">
          <a:xfrm>
            <a:off x="0" y="0"/>
            <a:ext cx="12192000" cy="49601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noAutofit/>
          </a:bodyPr>
          <a:lstStyle/>
          <a:p>
            <a:pPr algn="l"/>
            <a:br>
              <a:rPr lang="en-US" sz="2800" dirty="0">
                <a:solidFill>
                  <a:schemeClr val="tx1"/>
                </a:solidFill>
              </a:rPr>
            </a:br>
            <a:r>
              <a:rPr lang="en-US" sz="2800" dirty="0">
                <a:solidFill>
                  <a:schemeClr val="tx1"/>
                </a:solidFill>
              </a:rPr>
              <a:t>MS Applied Data Science</a:t>
            </a:r>
            <a:br>
              <a:rPr lang="en-US" sz="2800" dirty="0">
                <a:solidFill>
                  <a:schemeClr val="tx1"/>
                </a:solidFill>
              </a:rPr>
            </a:br>
            <a:br>
              <a:rPr lang="en-US" sz="2800" dirty="0"/>
            </a:br>
            <a:r>
              <a:rPr lang="en-US" sz="2800" b="1" dirty="0"/>
              <a:t>Portfolio Presentation: </a:t>
            </a:r>
            <a:r>
              <a:rPr lang="en-US" sz="2800" b="1" dirty="0">
                <a:solidFill>
                  <a:schemeClr val="tx1"/>
                </a:solidFill>
              </a:rPr>
              <a:t>Bryan Crigger</a:t>
            </a:r>
            <a:br>
              <a:rPr lang="en-US" sz="2000" dirty="0"/>
            </a:br>
            <a:endParaRPr lang="en-US" sz="2000" dirty="0"/>
          </a:p>
        </p:txBody>
      </p:sp>
    </p:spTree>
    <p:extLst>
      <p:ext uri="{BB962C8B-B14F-4D97-AF65-F5344CB8AC3E}">
        <p14:creationId xmlns:p14="http://schemas.microsoft.com/office/powerpoint/2010/main" val="4251287915"/>
      </p:ext>
    </p:extLst>
  </p:cSld>
  <p:clrMapOvr>
    <a:masterClrMapping/>
  </p:clrMapOvr>
  <mc:AlternateContent xmlns:mc="http://schemas.openxmlformats.org/markup-compatibility/2006">
    <mc:Choice xmlns:p14="http://schemas.microsoft.com/office/powerpoint/2010/main" Requires="p14">
      <p:transition spd="slow" p14:dur="2000" advTm="36928"/>
    </mc:Choice>
    <mc:Fallback>
      <p:transition spd="slow" advTm="369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BC60EC-3DC3-A737-1BE6-68BE8DA7BDB9}"/>
              </a:ext>
            </a:extLst>
          </p:cNvPr>
          <p:cNvSpPr txBox="1"/>
          <p:nvPr/>
        </p:nvSpPr>
        <p:spPr>
          <a:xfrm>
            <a:off x="836675" y="683816"/>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Program Learning Goals</a:t>
            </a:r>
          </a:p>
          <a:p>
            <a:pPr>
              <a:lnSpc>
                <a:spcPct val="90000"/>
              </a:lnSpc>
              <a:spcBef>
                <a:spcPct val="0"/>
              </a:spcBef>
              <a:spcAft>
                <a:spcPts val="600"/>
              </a:spcAft>
            </a:pPr>
            <a:endParaRPr lang="en-US" sz="2900" kern="1200" dirty="0">
              <a:solidFill>
                <a:schemeClr val="tx1"/>
              </a:solidFill>
              <a:latin typeface="+mj-lt"/>
              <a:ea typeface="+mj-ea"/>
              <a:cs typeface="+mj-cs"/>
            </a:endParaRPr>
          </a:p>
        </p:txBody>
      </p:sp>
      <p:sp>
        <p:nvSpPr>
          <p:cNvPr id="50" name="Oval 49">
            <a:extLst>
              <a:ext uri="{FF2B5EF4-FFF2-40B4-BE49-F238E27FC236}">
                <a16:creationId xmlns:a16="http://schemas.microsoft.com/office/drawing/2014/main" id="{5976AE50-55DA-30EB-CE86-81988C527B36}"/>
              </a:ext>
            </a:extLst>
          </p:cNvPr>
          <p:cNvSpPr/>
          <p:nvPr/>
        </p:nvSpPr>
        <p:spPr>
          <a:xfrm>
            <a:off x="1908667" y="1715622"/>
            <a:ext cx="970357" cy="97035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1" name="Rectangle 50" descr="Database outline">
            <a:extLst>
              <a:ext uri="{FF2B5EF4-FFF2-40B4-BE49-F238E27FC236}">
                <a16:creationId xmlns:a16="http://schemas.microsoft.com/office/drawing/2014/main" id="{4A99D8C0-E742-7E5A-A399-367A704DBE5D}"/>
              </a:ext>
            </a:extLst>
          </p:cNvPr>
          <p:cNvSpPr/>
          <p:nvPr/>
        </p:nvSpPr>
        <p:spPr>
          <a:xfrm>
            <a:off x="2112442" y="1919397"/>
            <a:ext cx="562807" cy="56280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2" name="Freeform: Shape 51">
            <a:extLst>
              <a:ext uri="{FF2B5EF4-FFF2-40B4-BE49-F238E27FC236}">
                <a16:creationId xmlns:a16="http://schemas.microsoft.com/office/drawing/2014/main" id="{A59FF042-46D7-D43E-2507-F3843720759A}"/>
              </a:ext>
            </a:extLst>
          </p:cNvPr>
          <p:cNvSpPr/>
          <p:nvPr/>
        </p:nvSpPr>
        <p:spPr>
          <a:xfrm>
            <a:off x="3086958" y="1715622"/>
            <a:ext cx="2944368"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Collect, store, and access data by identifying and leveraging applicable technologies </a:t>
            </a:r>
          </a:p>
        </p:txBody>
      </p:sp>
      <p:sp>
        <p:nvSpPr>
          <p:cNvPr id="53" name="Oval 52">
            <a:extLst>
              <a:ext uri="{FF2B5EF4-FFF2-40B4-BE49-F238E27FC236}">
                <a16:creationId xmlns:a16="http://schemas.microsoft.com/office/drawing/2014/main" id="{DF584076-7EDB-991B-7A48-54C9A5660324}"/>
              </a:ext>
            </a:extLst>
          </p:cNvPr>
          <p:cNvSpPr/>
          <p:nvPr/>
        </p:nvSpPr>
        <p:spPr>
          <a:xfrm>
            <a:off x="6461519" y="1715622"/>
            <a:ext cx="970357" cy="970357"/>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54" name="Rectangle 53" descr="Workflow outline">
            <a:extLst>
              <a:ext uri="{FF2B5EF4-FFF2-40B4-BE49-F238E27FC236}">
                <a16:creationId xmlns:a16="http://schemas.microsoft.com/office/drawing/2014/main" id="{A2BB64DA-45C5-4E85-3D40-2CA9F251610A}"/>
              </a:ext>
            </a:extLst>
          </p:cNvPr>
          <p:cNvSpPr/>
          <p:nvPr/>
        </p:nvSpPr>
        <p:spPr>
          <a:xfrm>
            <a:off x="6665294" y="1919397"/>
            <a:ext cx="562807" cy="56280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5" name="Freeform: Shape 54">
            <a:extLst>
              <a:ext uri="{FF2B5EF4-FFF2-40B4-BE49-F238E27FC236}">
                <a16:creationId xmlns:a16="http://schemas.microsoft.com/office/drawing/2014/main" id="{E01A291C-0A6B-8FE9-10B9-26C6BB56BAC7}"/>
              </a:ext>
            </a:extLst>
          </p:cNvPr>
          <p:cNvSpPr/>
          <p:nvPr/>
        </p:nvSpPr>
        <p:spPr>
          <a:xfrm>
            <a:off x="7639811" y="1715622"/>
            <a:ext cx="2941105"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Create actionable insight across a range of contexts (e.g. societal, business, political), using data and the full data science life cycle </a:t>
            </a:r>
          </a:p>
        </p:txBody>
      </p:sp>
      <p:sp>
        <p:nvSpPr>
          <p:cNvPr id="56" name="Oval 55">
            <a:extLst>
              <a:ext uri="{FF2B5EF4-FFF2-40B4-BE49-F238E27FC236}">
                <a16:creationId xmlns:a16="http://schemas.microsoft.com/office/drawing/2014/main" id="{68A6CA22-7BCA-C9C4-174F-61428BA03CA4}"/>
              </a:ext>
            </a:extLst>
          </p:cNvPr>
          <p:cNvSpPr/>
          <p:nvPr/>
        </p:nvSpPr>
        <p:spPr>
          <a:xfrm>
            <a:off x="1908667" y="3448646"/>
            <a:ext cx="970357" cy="970357"/>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57" name="Rectangle 56" descr="Presentation with bar chart outline">
            <a:extLst>
              <a:ext uri="{FF2B5EF4-FFF2-40B4-BE49-F238E27FC236}">
                <a16:creationId xmlns:a16="http://schemas.microsoft.com/office/drawing/2014/main" id="{5E66AD4B-06FC-53FD-8E85-F07162BC681D}"/>
              </a:ext>
            </a:extLst>
          </p:cNvPr>
          <p:cNvSpPr/>
          <p:nvPr/>
        </p:nvSpPr>
        <p:spPr>
          <a:xfrm>
            <a:off x="2112442" y="3652421"/>
            <a:ext cx="562807" cy="56280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8" name="Freeform: Shape 57">
            <a:extLst>
              <a:ext uri="{FF2B5EF4-FFF2-40B4-BE49-F238E27FC236}">
                <a16:creationId xmlns:a16="http://schemas.microsoft.com/office/drawing/2014/main" id="{5190858B-1C2D-47CA-50C8-58CAED6C47B6}"/>
              </a:ext>
            </a:extLst>
          </p:cNvPr>
          <p:cNvSpPr/>
          <p:nvPr/>
        </p:nvSpPr>
        <p:spPr>
          <a:xfrm>
            <a:off x="3086958" y="3448646"/>
            <a:ext cx="2944368"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Apply visualization and predictive models to help generate actionable insight </a:t>
            </a:r>
          </a:p>
        </p:txBody>
      </p:sp>
      <p:sp>
        <p:nvSpPr>
          <p:cNvPr id="59" name="Oval 58">
            <a:extLst>
              <a:ext uri="{FF2B5EF4-FFF2-40B4-BE49-F238E27FC236}">
                <a16:creationId xmlns:a16="http://schemas.microsoft.com/office/drawing/2014/main" id="{BDA8A465-7160-C41F-4E2A-DEE779323D1F}"/>
              </a:ext>
            </a:extLst>
          </p:cNvPr>
          <p:cNvSpPr/>
          <p:nvPr/>
        </p:nvSpPr>
        <p:spPr>
          <a:xfrm>
            <a:off x="6461519" y="3448646"/>
            <a:ext cx="970357" cy="970357"/>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60" name="Rectangle 59" descr="Processor">
            <a:extLst>
              <a:ext uri="{FF2B5EF4-FFF2-40B4-BE49-F238E27FC236}">
                <a16:creationId xmlns:a16="http://schemas.microsoft.com/office/drawing/2014/main" id="{797E9A45-ED65-1215-9E6E-186B49F063B4}"/>
              </a:ext>
            </a:extLst>
          </p:cNvPr>
          <p:cNvSpPr/>
          <p:nvPr/>
        </p:nvSpPr>
        <p:spPr>
          <a:xfrm>
            <a:off x="6665294" y="3652421"/>
            <a:ext cx="562807" cy="56280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1" name="Freeform: Shape 60">
            <a:extLst>
              <a:ext uri="{FF2B5EF4-FFF2-40B4-BE49-F238E27FC236}">
                <a16:creationId xmlns:a16="http://schemas.microsoft.com/office/drawing/2014/main" id="{74CCB0E6-2949-B376-A0DB-847E4D24FF20}"/>
              </a:ext>
            </a:extLst>
          </p:cNvPr>
          <p:cNvSpPr/>
          <p:nvPr/>
        </p:nvSpPr>
        <p:spPr>
          <a:xfrm>
            <a:off x="7639811" y="3448646"/>
            <a:ext cx="2941105"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Use programming languages such as R and Python to support the generation of actionable insight </a:t>
            </a:r>
          </a:p>
        </p:txBody>
      </p:sp>
      <p:sp>
        <p:nvSpPr>
          <p:cNvPr id="62" name="Oval 61">
            <a:extLst>
              <a:ext uri="{FF2B5EF4-FFF2-40B4-BE49-F238E27FC236}">
                <a16:creationId xmlns:a16="http://schemas.microsoft.com/office/drawing/2014/main" id="{A696DB58-D7E5-DA69-01A3-F946F4DD4F90}"/>
              </a:ext>
            </a:extLst>
          </p:cNvPr>
          <p:cNvSpPr/>
          <p:nvPr/>
        </p:nvSpPr>
        <p:spPr>
          <a:xfrm>
            <a:off x="1908667" y="5181671"/>
            <a:ext cx="970357" cy="970357"/>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txBody>
          <a:bodyPr/>
          <a:lstStyle/>
          <a:p>
            <a:endParaRPr lang="en-US"/>
          </a:p>
        </p:txBody>
      </p:sp>
      <p:sp>
        <p:nvSpPr>
          <p:cNvPr id="63" name="Rectangle 62" descr="Statistics">
            <a:extLst>
              <a:ext uri="{FF2B5EF4-FFF2-40B4-BE49-F238E27FC236}">
                <a16:creationId xmlns:a16="http://schemas.microsoft.com/office/drawing/2014/main" id="{C0083736-CAA0-400D-E83C-1C2C6FB70D3B}"/>
              </a:ext>
            </a:extLst>
          </p:cNvPr>
          <p:cNvSpPr/>
          <p:nvPr/>
        </p:nvSpPr>
        <p:spPr>
          <a:xfrm>
            <a:off x="2112442" y="5385446"/>
            <a:ext cx="562807" cy="56280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4" name="Freeform: Shape 63">
            <a:extLst>
              <a:ext uri="{FF2B5EF4-FFF2-40B4-BE49-F238E27FC236}">
                <a16:creationId xmlns:a16="http://schemas.microsoft.com/office/drawing/2014/main" id="{DCE81997-52F1-406F-A3A9-3F7A09FC11AE}"/>
              </a:ext>
            </a:extLst>
          </p:cNvPr>
          <p:cNvSpPr/>
          <p:nvPr/>
        </p:nvSpPr>
        <p:spPr>
          <a:xfrm>
            <a:off x="3086958" y="5181671"/>
            <a:ext cx="2944368"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Communicate insights gained via visualization and analytics to a broad range of audiences (including project sponsors and technical team leads)</a:t>
            </a:r>
          </a:p>
        </p:txBody>
      </p:sp>
      <p:sp>
        <p:nvSpPr>
          <p:cNvPr id="65" name="Oval 64">
            <a:extLst>
              <a:ext uri="{FF2B5EF4-FFF2-40B4-BE49-F238E27FC236}">
                <a16:creationId xmlns:a16="http://schemas.microsoft.com/office/drawing/2014/main" id="{6FBE9695-F492-98B3-7E33-C7D3BC74A19C}"/>
              </a:ext>
            </a:extLst>
          </p:cNvPr>
          <p:cNvSpPr/>
          <p:nvPr/>
        </p:nvSpPr>
        <p:spPr>
          <a:xfrm>
            <a:off x="6461519" y="5181671"/>
            <a:ext cx="970357" cy="970357"/>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66" name="Rectangle 65" descr="Scales of justice outline">
            <a:extLst>
              <a:ext uri="{FF2B5EF4-FFF2-40B4-BE49-F238E27FC236}">
                <a16:creationId xmlns:a16="http://schemas.microsoft.com/office/drawing/2014/main" id="{7BDE23F5-3170-D94A-D795-0B11676D5B23}"/>
              </a:ext>
            </a:extLst>
          </p:cNvPr>
          <p:cNvSpPr/>
          <p:nvPr/>
        </p:nvSpPr>
        <p:spPr>
          <a:xfrm>
            <a:off x="6665294" y="5385446"/>
            <a:ext cx="562807" cy="562807"/>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7" name="Freeform: Shape 66">
            <a:extLst>
              <a:ext uri="{FF2B5EF4-FFF2-40B4-BE49-F238E27FC236}">
                <a16:creationId xmlns:a16="http://schemas.microsoft.com/office/drawing/2014/main" id="{C371A295-EC4F-3C5E-E2D1-DE8355069F50}"/>
              </a:ext>
            </a:extLst>
          </p:cNvPr>
          <p:cNvSpPr/>
          <p:nvPr/>
        </p:nvSpPr>
        <p:spPr>
          <a:xfrm>
            <a:off x="7639811" y="5181671"/>
            <a:ext cx="2941105"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Apply ethics in the development, use and evaluation of data and predictive models (e.g., fairness, bias, transparency, privacy)</a:t>
            </a:r>
          </a:p>
        </p:txBody>
      </p:sp>
    </p:spTree>
    <p:extLst>
      <p:ext uri="{BB962C8B-B14F-4D97-AF65-F5344CB8AC3E}">
        <p14:creationId xmlns:p14="http://schemas.microsoft.com/office/powerpoint/2010/main" val="196953203"/>
      </p:ext>
    </p:extLst>
  </p:cSld>
  <p:clrMapOvr>
    <a:masterClrMapping/>
  </p:clrMapOvr>
  <mc:AlternateContent xmlns:mc="http://schemas.openxmlformats.org/markup-compatibility/2006">
    <mc:Choice xmlns:p14="http://schemas.microsoft.com/office/powerpoint/2010/main" Requires="p14">
      <p:transition spd="slow" p14:dur="2000" advTm="53643"/>
    </mc:Choice>
    <mc:Fallback>
      <p:transition spd="slow" advTm="5364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5E1F41A-851F-22FB-EA2C-5DEAB4AAD993}"/>
              </a:ext>
            </a:extLst>
          </p:cNvPr>
          <p:cNvSpPr txBox="1"/>
          <p:nvPr/>
        </p:nvSpPr>
        <p:spPr>
          <a:xfrm>
            <a:off x="838200" y="521369"/>
            <a:ext cx="10515600" cy="1133693"/>
          </a:xfrm>
          <a:prstGeom prst="rect">
            <a:avLst/>
          </a:prstGeom>
        </p:spPr>
        <p:txBody>
          <a:bodyPr vert="horz" lIns="91440" tIns="45720" rIns="91440" bIns="45720" rtlCol="0" anchor="ctr">
            <a:normAutofit/>
          </a:bodyPr>
          <a:lstStyle>
            <a:defPPr>
              <a:defRPr lang="en-US"/>
            </a:defPPr>
            <a:lvl1pPr>
              <a:lnSpc>
                <a:spcPct val="90000"/>
              </a:lnSpc>
              <a:spcBef>
                <a:spcPct val="0"/>
              </a:spcBef>
              <a:spcAft>
                <a:spcPts val="600"/>
              </a:spcAft>
              <a:defRPr sz="4400" b="1" i="0">
                <a:effectLst/>
                <a:latin typeface="+mj-lt"/>
                <a:ea typeface="+mj-ea"/>
                <a:cs typeface="+mj-cs"/>
              </a:defRPr>
            </a:lvl1pPr>
          </a:lstStyle>
          <a:p>
            <a:r>
              <a:rPr lang="en-US" dirty="0"/>
              <a:t>Projects in Portfolio</a:t>
            </a:r>
          </a:p>
        </p:txBody>
      </p:sp>
      <p:graphicFrame>
        <p:nvGraphicFramePr>
          <p:cNvPr id="23" name="Content Placeholder 2">
            <a:extLst>
              <a:ext uri="{FF2B5EF4-FFF2-40B4-BE49-F238E27FC236}">
                <a16:creationId xmlns:a16="http://schemas.microsoft.com/office/drawing/2014/main" id="{40CC6C89-CBD4-3E39-9CB2-B8D592269A81}"/>
              </a:ext>
            </a:extLst>
          </p:cNvPr>
          <p:cNvGraphicFramePr/>
          <p:nvPr>
            <p:extLst>
              <p:ext uri="{D42A27DB-BD31-4B8C-83A1-F6EECF244321}">
                <p14:modId xmlns:p14="http://schemas.microsoft.com/office/powerpoint/2010/main" val="30211673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753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0055"/>
    </mc:Choice>
    <mc:Fallback>
      <p:transition spd="slow" advTm="500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6" name="TextBox 5">
            <a:extLst>
              <a:ext uri="{FF2B5EF4-FFF2-40B4-BE49-F238E27FC236}">
                <a16:creationId xmlns:a16="http://schemas.microsoft.com/office/drawing/2014/main" id="{B5C32AA1-85B7-53D0-3F31-292E12B19189}"/>
              </a:ext>
            </a:extLst>
          </p:cNvPr>
          <p:cNvSpPr txBox="1"/>
          <p:nvPr/>
        </p:nvSpPr>
        <p:spPr>
          <a:xfrm>
            <a:off x="838200" y="365125"/>
            <a:ext cx="5257800" cy="17205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effectLst/>
                <a:latin typeface="+mj-lt"/>
                <a:ea typeface="+mj-ea"/>
                <a:cs typeface="+mj-cs"/>
              </a:rPr>
              <a:t>Applied Machine </a:t>
            </a:r>
            <a:r>
              <a:rPr lang="en-US" sz="4400" b="1" dirty="0">
                <a:latin typeface="+mj-lt"/>
                <a:ea typeface="+mj-ea"/>
                <a:cs typeface="+mj-cs"/>
              </a:rPr>
              <a:t>Learning</a:t>
            </a:r>
          </a:p>
        </p:txBody>
      </p:sp>
      <p:sp>
        <p:nvSpPr>
          <p:cNvPr id="3" name="Content Placeholder 2">
            <a:extLst>
              <a:ext uri="{FF2B5EF4-FFF2-40B4-BE49-F238E27FC236}">
                <a16:creationId xmlns:a16="http://schemas.microsoft.com/office/drawing/2014/main" id="{014F6D39-1AEB-E142-3E22-44568A5C9248}"/>
              </a:ext>
            </a:extLst>
          </p:cNvPr>
          <p:cNvSpPr>
            <a:spLocks noGrp="1"/>
          </p:cNvSpPr>
          <p:nvPr>
            <p:ph idx="1"/>
          </p:nvPr>
        </p:nvSpPr>
        <p:spPr>
          <a:xfrm>
            <a:off x="838201" y="2265037"/>
            <a:ext cx="5234271" cy="3911925"/>
          </a:xfrm>
        </p:spPr>
        <p:txBody>
          <a:bodyPr vert="horz" lIns="91440" tIns="45720" rIns="91440" bIns="45720" rtlCol="0">
            <a:normAutofit/>
          </a:bodyPr>
          <a:lstStyle/>
          <a:p>
            <a:r>
              <a:rPr lang="en-US" sz="2000" b="0" i="0">
                <a:effectLst/>
              </a:rPr>
              <a:t>Project focus: Analysis of opioid prescription patterns in the U.S.</a:t>
            </a:r>
          </a:p>
          <a:p>
            <a:r>
              <a:rPr lang="en-US" sz="2000" b="0" i="0">
                <a:effectLst/>
              </a:rPr>
              <a:t>Key findings: Identification of high-risk areas and prescriber types</a:t>
            </a:r>
          </a:p>
          <a:p>
            <a:r>
              <a:rPr lang="en-US" sz="2000" b="0" i="0">
                <a:effectLst/>
              </a:rPr>
              <a:t>Techniques: Association Rule Mining, </a:t>
            </a:r>
            <a:r>
              <a:rPr lang="en-US" sz="2000">
                <a:effectLst/>
              </a:rPr>
              <a:t>KMeans Clustering, and Naive Bayes</a:t>
            </a:r>
            <a:endParaRPr lang="en-US" sz="2000" b="0" i="0">
              <a:effectLst/>
            </a:endParaRPr>
          </a:p>
          <a:p>
            <a:r>
              <a:rPr lang="en-US" sz="2000" b="0" i="0">
                <a:effectLst/>
              </a:rPr>
              <a:t>Learning outcomes: Southern states including </a:t>
            </a:r>
            <a:r>
              <a:rPr lang="en-US" sz="2000">
                <a:effectLst/>
              </a:rPr>
              <a:t>Florida and Texas have the highest volume of opioid prescriptions.</a:t>
            </a:r>
            <a:endParaRPr lang="en-US" sz="2000"/>
          </a:p>
          <a:p>
            <a:endParaRPr lang="en-US" sz="2000" dirty="0"/>
          </a:p>
        </p:txBody>
      </p:sp>
      <p:pic>
        <p:nvPicPr>
          <p:cNvPr id="7" name="Picture 6">
            <a:extLst>
              <a:ext uri="{FF2B5EF4-FFF2-40B4-BE49-F238E27FC236}">
                <a16:creationId xmlns:a16="http://schemas.microsoft.com/office/drawing/2014/main" id="{0EA4C278-2E5D-D0D1-CF80-3E5EA440C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327" y="1094546"/>
            <a:ext cx="4114800" cy="2931796"/>
          </a:xfrm>
          <a:prstGeom prst="rect">
            <a:avLst/>
          </a:prstGeom>
        </p:spPr>
      </p:pic>
      <p:pic>
        <p:nvPicPr>
          <p:cNvPr id="4" name="Picture 3">
            <a:extLst>
              <a:ext uri="{FF2B5EF4-FFF2-40B4-BE49-F238E27FC236}">
                <a16:creationId xmlns:a16="http://schemas.microsoft.com/office/drawing/2014/main" id="{071B6D67-1C33-C233-840D-F0911BC31AC8}"/>
              </a:ext>
            </a:extLst>
          </p:cNvPr>
          <p:cNvPicPr>
            <a:picLocks noChangeAspect="1"/>
          </p:cNvPicPr>
          <p:nvPr/>
        </p:nvPicPr>
        <p:blipFill>
          <a:blip r:embed="rId4"/>
          <a:stretch>
            <a:fillRect/>
          </a:stretch>
        </p:blipFill>
        <p:spPr>
          <a:xfrm>
            <a:off x="6768627" y="4501861"/>
            <a:ext cx="4585172" cy="1639198"/>
          </a:xfrm>
          <a:prstGeom prst="rect">
            <a:avLst/>
          </a:prstGeom>
        </p:spPr>
      </p:pic>
    </p:spTree>
    <p:extLst>
      <p:ext uri="{BB962C8B-B14F-4D97-AF65-F5344CB8AC3E}">
        <p14:creationId xmlns:p14="http://schemas.microsoft.com/office/powerpoint/2010/main" val="4267334878"/>
      </p:ext>
    </p:extLst>
  </p:cSld>
  <p:clrMapOvr>
    <a:masterClrMapping/>
  </p:clrMapOvr>
  <mc:AlternateContent xmlns:mc="http://schemas.openxmlformats.org/markup-compatibility/2006">
    <mc:Choice xmlns:p14="http://schemas.microsoft.com/office/powerpoint/2010/main" Requires="p14">
      <p:transition spd="slow" p14:dur="2000" advTm="88131"/>
    </mc:Choice>
    <mc:Fallback>
      <p:transition spd="slow" advTm="881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7" name="TextBox 6">
            <a:extLst>
              <a:ext uri="{FF2B5EF4-FFF2-40B4-BE49-F238E27FC236}">
                <a16:creationId xmlns:a16="http://schemas.microsoft.com/office/drawing/2014/main" id="{4E0D4F0D-DEFC-8458-0941-B2117AC43852}"/>
              </a:ext>
            </a:extLst>
          </p:cNvPr>
          <p:cNvSpPr txBox="1"/>
          <p:nvPr/>
        </p:nvSpPr>
        <p:spPr>
          <a:xfrm>
            <a:off x="838200" y="365125"/>
            <a:ext cx="5257800" cy="17205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effectLst/>
                <a:latin typeface="+mj-lt"/>
                <a:ea typeface="+mj-ea"/>
                <a:cs typeface="+mj-cs"/>
              </a:rPr>
              <a:t>Natural Language Processing</a:t>
            </a:r>
            <a:endParaRPr lang="en-US" sz="4400" dirty="0">
              <a:latin typeface="+mj-lt"/>
              <a:ea typeface="+mj-ea"/>
              <a:cs typeface="+mj-cs"/>
            </a:endParaRPr>
          </a:p>
        </p:txBody>
      </p:sp>
      <p:sp>
        <p:nvSpPr>
          <p:cNvPr id="3" name="Content Placeholder 2">
            <a:extLst>
              <a:ext uri="{FF2B5EF4-FFF2-40B4-BE49-F238E27FC236}">
                <a16:creationId xmlns:a16="http://schemas.microsoft.com/office/drawing/2014/main" id="{C40EE913-357B-29BD-5C66-AF7324F5DCB7}"/>
              </a:ext>
            </a:extLst>
          </p:cNvPr>
          <p:cNvSpPr>
            <a:spLocks noGrp="1"/>
          </p:cNvSpPr>
          <p:nvPr>
            <p:ph idx="1"/>
          </p:nvPr>
        </p:nvSpPr>
        <p:spPr>
          <a:xfrm>
            <a:off x="838201" y="2265037"/>
            <a:ext cx="5234271" cy="3911925"/>
          </a:xfrm>
        </p:spPr>
        <p:txBody>
          <a:bodyPr vert="horz" lIns="91440" tIns="45720" rIns="91440" bIns="45720" rtlCol="0">
            <a:normAutofit/>
          </a:bodyPr>
          <a:lstStyle/>
          <a:p>
            <a:r>
              <a:rPr lang="en-US" sz="2000" b="0" i="0" dirty="0">
                <a:effectLst/>
              </a:rPr>
              <a:t>Project focus: Email classification using the Enron email corpus</a:t>
            </a:r>
          </a:p>
          <a:p>
            <a:r>
              <a:rPr lang="en-US" sz="2000" b="0" i="0" dirty="0">
                <a:effectLst/>
              </a:rPr>
              <a:t>Key findings: </a:t>
            </a:r>
            <a:r>
              <a:rPr lang="en-US" sz="2000" dirty="0"/>
              <a:t>CNN model was more accurate than Naïve Bayes models, with a test accuracy of 94.87%</a:t>
            </a:r>
            <a:endParaRPr lang="en-US" sz="2000" b="0" i="0" dirty="0">
              <a:effectLst/>
            </a:endParaRPr>
          </a:p>
          <a:p>
            <a:r>
              <a:rPr lang="en-US" sz="2000" b="0" i="0" dirty="0">
                <a:effectLst/>
              </a:rPr>
              <a:t>Techniques: Naïve Bayes classifiers (Gaussian, MNB, Bernoulli), and CNN models</a:t>
            </a:r>
          </a:p>
          <a:p>
            <a:r>
              <a:rPr lang="en-US" sz="2000" b="0" i="0" dirty="0">
                <a:effectLst/>
              </a:rPr>
              <a:t>Learning outcomes: </a:t>
            </a:r>
          </a:p>
          <a:p>
            <a:pPr lvl="1"/>
            <a:r>
              <a:rPr lang="en-US" sz="1600" dirty="0"/>
              <a:t>Importance of how data is vectorized/cleaned</a:t>
            </a:r>
          </a:p>
          <a:p>
            <a:pPr lvl="1"/>
            <a:r>
              <a:rPr lang="en-US" sz="1600" dirty="0"/>
              <a:t>Test multiple modeling methods and preprocessing techniques</a:t>
            </a:r>
          </a:p>
          <a:p>
            <a:pPr lvl="1"/>
            <a:endParaRPr lang="en-US" sz="2000" dirty="0"/>
          </a:p>
        </p:txBody>
      </p:sp>
      <p:pic>
        <p:nvPicPr>
          <p:cNvPr id="4" name="Picture 3">
            <a:extLst>
              <a:ext uri="{FF2B5EF4-FFF2-40B4-BE49-F238E27FC236}">
                <a16:creationId xmlns:a16="http://schemas.microsoft.com/office/drawing/2014/main" id="{548B0A97-6C8F-E73F-C4B8-7187DE9C3F26}"/>
              </a:ext>
            </a:extLst>
          </p:cNvPr>
          <p:cNvPicPr>
            <a:picLocks noChangeAspect="1"/>
          </p:cNvPicPr>
          <p:nvPr/>
        </p:nvPicPr>
        <p:blipFill rotWithShape="1">
          <a:blip r:embed="rId3"/>
          <a:srcRect t="52060"/>
          <a:stretch/>
        </p:blipFill>
        <p:spPr>
          <a:xfrm>
            <a:off x="7534655" y="1475566"/>
            <a:ext cx="3541508" cy="1962774"/>
          </a:xfrm>
          <a:prstGeom prst="rect">
            <a:avLst/>
          </a:prstGeom>
        </p:spPr>
      </p:pic>
      <p:pic>
        <p:nvPicPr>
          <p:cNvPr id="5" name="Picture 4">
            <a:extLst>
              <a:ext uri="{FF2B5EF4-FFF2-40B4-BE49-F238E27FC236}">
                <a16:creationId xmlns:a16="http://schemas.microsoft.com/office/drawing/2014/main" id="{769C20BD-1749-762B-886D-509C43FA18AA}"/>
              </a:ext>
            </a:extLst>
          </p:cNvPr>
          <p:cNvPicPr>
            <a:picLocks noChangeAspect="1"/>
          </p:cNvPicPr>
          <p:nvPr/>
        </p:nvPicPr>
        <p:blipFill rotWithShape="1">
          <a:blip r:embed="rId3"/>
          <a:srcRect b="52060"/>
          <a:stretch/>
        </p:blipFill>
        <p:spPr>
          <a:xfrm>
            <a:off x="7534655" y="4118480"/>
            <a:ext cx="3541510" cy="1962774"/>
          </a:xfrm>
          <a:prstGeom prst="rect">
            <a:avLst/>
          </a:prstGeom>
        </p:spPr>
      </p:pic>
    </p:spTree>
    <p:extLst>
      <p:ext uri="{BB962C8B-B14F-4D97-AF65-F5344CB8AC3E}">
        <p14:creationId xmlns:p14="http://schemas.microsoft.com/office/powerpoint/2010/main" val="4174482834"/>
      </p:ext>
    </p:extLst>
  </p:cSld>
  <p:clrMapOvr>
    <a:masterClrMapping/>
  </p:clrMapOvr>
  <mc:AlternateContent xmlns:mc="http://schemas.openxmlformats.org/markup-compatibility/2006">
    <mc:Choice xmlns:p14="http://schemas.microsoft.com/office/powerpoint/2010/main" Requires="p14">
      <p:transition spd="slow" p14:dur="2000" advTm="89828"/>
    </mc:Choice>
    <mc:Fallback>
      <p:transition spd="slow" advTm="898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43E7DC-5101-4E7C-ADB5-596311F53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B8BCA7A-6464-4C53-A572-89B2B3C2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0976177 w 12192000"/>
              <a:gd name="connsiteY3" fmla="*/ 6858000 h 6858000"/>
              <a:gd name="connsiteX4" fmla="*/ 10997120 w 12192000"/>
              <a:gd name="connsiteY4" fmla="*/ 6851980 h 6858000"/>
              <a:gd name="connsiteX5" fmla="*/ 12094512 w 12192000"/>
              <a:gd name="connsiteY5" fmla="*/ 6315404 h 6858000"/>
              <a:gd name="connsiteX6" fmla="*/ 12191999 w 12192000"/>
              <a:gd name="connsiteY6" fmla="*/ 6239611 h 6858000"/>
              <a:gd name="connsiteX7" fmla="*/ 12191999 w 12192000"/>
              <a:gd name="connsiteY7" fmla="*/ 1104399 h 6858000"/>
              <a:gd name="connsiteX8" fmla="*/ 11979198 w 12192000"/>
              <a:gd name="connsiteY8" fmla="*/ 1051011 h 6858000"/>
              <a:gd name="connsiteX9" fmla="*/ 11742378 w 12192000"/>
              <a:gd name="connsiteY9" fmla="*/ 986227 h 6858000"/>
              <a:gd name="connsiteX10" fmla="*/ 12063968 w 12192000"/>
              <a:gd name="connsiteY10" fmla="*/ 729780 h 6858000"/>
              <a:gd name="connsiteX11" fmla="*/ 11572835 w 12192000"/>
              <a:gd name="connsiteY11" fmla="*/ 670151 h 6858000"/>
              <a:gd name="connsiteX12" fmla="*/ 11524844 w 12192000"/>
              <a:gd name="connsiteY12" fmla="*/ 671946 h 6858000"/>
              <a:gd name="connsiteX13" fmla="*/ 10560518 w 12192000"/>
              <a:gd name="connsiteY13" fmla="*/ 632492 h 6858000"/>
              <a:gd name="connsiteX14" fmla="*/ 9178169 w 12192000"/>
              <a:gd name="connsiteY14" fmla="*/ 501577 h 6858000"/>
              <a:gd name="connsiteX15" fmla="*/ 8033984 w 12192000"/>
              <a:gd name="connsiteY15" fmla="*/ 423121 h 6858000"/>
              <a:gd name="connsiteX16" fmla="*/ 6815795 w 12192000"/>
              <a:gd name="connsiteY16" fmla="*/ 270688 h 6858000"/>
              <a:gd name="connsiteX17" fmla="*/ 6757489 w 12192000"/>
              <a:gd name="connsiteY17" fmla="*/ 260880 h 6858000"/>
              <a:gd name="connsiteX18" fmla="*/ 6703217 w 12192000"/>
              <a:gd name="connsiteY18" fmla="*/ 290416 h 6858000"/>
              <a:gd name="connsiteX19" fmla="*/ 7005521 w 12192000"/>
              <a:gd name="connsiteY19" fmla="*/ 401154 h 6858000"/>
              <a:gd name="connsiteX20" fmla="*/ 6532779 w 12192000"/>
              <a:gd name="connsiteY20" fmla="*/ 342871 h 6858000"/>
              <a:gd name="connsiteX21" fmla="*/ 6524704 w 12192000"/>
              <a:gd name="connsiteY21" fmla="*/ 380529 h 6858000"/>
              <a:gd name="connsiteX22" fmla="*/ 7061587 w 12192000"/>
              <a:gd name="connsiteY22" fmla="*/ 523098 h 6858000"/>
              <a:gd name="connsiteX23" fmla="*/ 7013594 w 12192000"/>
              <a:gd name="connsiteY23" fmla="*/ 545070 h 6858000"/>
              <a:gd name="connsiteX24" fmla="*/ 6728335 w 12192000"/>
              <a:gd name="connsiteY24" fmla="*/ 489924 h 6858000"/>
              <a:gd name="connsiteX25" fmla="*/ 6670923 w 12192000"/>
              <a:gd name="connsiteY25" fmla="*/ 504270 h 6858000"/>
              <a:gd name="connsiteX26" fmla="*/ 6699180 w 12192000"/>
              <a:gd name="connsiteY26" fmla="*/ 571069 h 6858000"/>
              <a:gd name="connsiteX27" fmla="*/ 6822972 w 12192000"/>
              <a:gd name="connsiteY27" fmla="*/ 597073 h 6858000"/>
              <a:gd name="connsiteX28" fmla="*/ 7015839 w 12192000"/>
              <a:gd name="connsiteY28" fmla="*/ 753992 h 6858000"/>
              <a:gd name="connsiteX29" fmla="*/ 6723848 w 12192000"/>
              <a:gd name="connsiteY29" fmla="*/ 735160 h 6858000"/>
              <a:gd name="connsiteX30" fmla="*/ 6672268 w 12192000"/>
              <a:gd name="connsiteY30" fmla="*/ 773268 h 6858000"/>
              <a:gd name="connsiteX31" fmla="*/ 6652532 w 12192000"/>
              <a:gd name="connsiteY31" fmla="*/ 822585 h 6858000"/>
              <a:gd name="connsiteX32" fmla="*/ 6539505 w 12192000"/>
              <a:gd name="connsiteY32" fmla="*/ 863382 h 6858000"/>
              <a:gd name="connsiteX33" fmla="*/ 6717122 w 12192000"/>
              <a:gd name="connsiteY33" fmla="*/ 909114 h 6858000"/>
              <a:gd name="connsiteX34" fmla="*/ 6527397 w 12192000"/>
              <a:gd name="connsiteY34" fmla="*/ 909114 h 6858000"/>
              <a:gd name="connsiteX35" fmla="*/ 6309411 w 12192000"/>
              <a:gd name="connsiteY35" fmla="*/ 877731 h 6858000"/>
              <a:gd name="connsiteX36" fmla="*/ 6077077 w 12192000"/>
              <a:gd name="connsiteY36" fmla="*/ 887593 h 6858000"/>
              <a:gd name="connsiteX37" fmla="*/ 6076642 w 12192000"/>
              <a:gd name="connsiteY37" fmla="*/ 887537 h 6858000"/>
              <a:gd name="connsiteX38" fmla="*/ 6032390 w 12192000"/>
              <a:gd name="connsiteY38" fmla="*/ 898600 h 6858000"/>
              <a:gd name="connsiteX39" fmla="*/ 6008536 w 12192000"/>
              <a:gd name="connsiteY39" fmla="*/ 914503 h 6858000"/>
              <a:gd name="connsiteX40" fmla="*/ 5944926 w 12192000"/>
              <a:gd name="connsiteY40" fmla="*/ 922454 h 6858000"/>
              <a:gd name="connsiteX41" fmla="*/ 5929023 w 12192000"/>
              <a:gd name="connsiteY41" fmla="*/ 954259 h 6858000"/>
              <a:gd name="connsiteX42" fmla="*/ 5938641 w 12192000"/>
              <a:gd name="connsiteY42" fmla="*/ 983356 h 6858000"/>
              <a:gd name="connsiteX43" fmla="*/ 5941380 w 12192000"/>
              <a:gd name="connsiteY43" fmla="*/ 994243 h 6858000"/>
              <a:gd name="connsiteX44" fmla="*/ 6022639 w 12192000"/>
              <a:gd name="connsiteY44" fmla="*/ 1012399 h 6858000"/>
              <a:gd name="connsiteX45" fmla="*/ 6620687 w 12192000"/>
              <a:gd name="connsiteY45" fmla="*/ 1222947 h 6858000"/>
              <a:gd name="connsiteX46" fmla="*/ 6557895 w 12192000"/>
              <a:gd name="connsiteY46" fmla="*/ 1308577 h 6858000"/>
              <a:gd name="connsiteX47" fmla="*/ 6815348 w 12192000"/>
              <a:gd name="connsiteY47" fmla="*/ 1401831 h 6858000"/>
              <a:gd name="connsiteX48" fmla="*/ 6878591 w 12192000"/>
              <a:gd name="connsiteY48" fmla="*/ 1494187 h 6858000"/>
              <a:gd name="connsiteX49" fmla="*/ 6799202 w 12192000"/>
              <a:gd name="connsiteY49" fmla="*/ 1486118 h 6858000"/>
              <a:gd name="connsiteX50" fmla="*/ 6731027 w 12192000"/>
              <a:gd name="connsiteY50" fmla="*/ 1503602 h 6858000"/>
              <a:gd name="connsiteX51" fmla="*/ 6759282 w 12192000"/>
              <a:gd name="connsiteY51" fmla="*/ 1621067 h 6858000"/>
              <a:gd name="connsiteX52" fmla="*/ 7123035 w 12192000"/>
              <a:gd name="connsiteY52" fmla="*/ 1772603 h 6858000"/>
              <a:gd name="connsiteX53" fmla="*/ 7155777 w 12192000"/>
              <a:gd name="connsiteY53" fmla="*/ 1821919 h 6858000"/>
              <a:gd name="connsiteX54" fmla="*/ 7112270 w 12192000"/>
              <a:gd name="connsiteY54" fmla="*/ 1856890 h 6858000"/>
              <a:gd name="connsiteX55" fmla="*/ 6994755 w 12192000"/>
              <a:gd name="connsiteY55" fmla="*/ 1874821 h 6858000"/>
              <a:gd name="connsiteX56" fmla="*/ 7159364 w 12192000"/>
              <a:gd name="connsiteY56" fmla="*/ 2042948 h 6858000"/>
              <a:gd name="connsiteX57" fmla="*/ 7219467 w 12192000"/>
              <a:gd name="connsiteY57" fmla="*/ 2089573 h 6858000"/>
              <a:gd name="connsiteX58" fmla="*/ 7322179 w 12192000"/>
              <a:gd name="connsiteY58" fmla="*/ 2161756 h 6858000"/>
              <a:gd name="connsiteX59" fmla="*/ 7323974 w 12192000"/>
              <a:gd name="connsiteY59" fmla="*/ 2183724 h 6858000"/>
              <a:gd name="connsiteX60" fmla="*/ 7184034 w 12192000"/>
              <a:gd name="connsiteY60" fmla="*/ 2261285 h 6858000"/>
              <a:gd name="connsiteX61" fmla="*/ 6931516 w 12192000"/>
              <a:gd name="connsiteY61" fmla="*/ 2240212 h 6858000"/>
              <a:gd name="connsiteX62" fmla="*/ 7304686 w 12192000"/>
              <a:gd name="connsiteY62" fmla="*/ 2355883 h 6858000"/>
              <a:gd name="connsiteX63" fmla="*/ 6096813 w 12192000"/>
              <a:gd name="connsiteY63" fmla="*/ 2080160 h 6858000"/>
              <a:gd name="connsiteX64" fmla="*/ 6173959 w 12192000"/>
              <a:gd name="connsiteY64" fmla="*/ 2152340 h 6858000"/>
              <a:gd name="connsiteX65" fmla="*/ 6596469 w 12192000"/>
              <a:gd name="connsiteY65" fmla="*/ 2342432 h 6858000"/>
              <a:gd name="connsiteX66" fmla="*/ 6716224 w 12192000"/>
              <a:gd name="connsiteY66" fmla="*/ 2461690 h 6858000"/>
              <a:gd name="connsiteX67" fmla="*/ 6841810 w 12192000"/>
              <a:gd name="connsiteY67" fmla="*/ 2527594 h 6858000"/>
              <a:gd name="connsiteX68" fmla="*/ 7018080 w 12192000"/>
              <a:gd name="connsiteY68" fmla="*/ 2526249 h 6858000"/>
              <a:gd name="connsiteX69" fmla="*/ 7143217 w 12192000"/>
              <a:gd name="connsiteY69" fmla="*/ 2627573 h 6858000"/>
              <a:gd name="connsiteX70" fmla="*/ 7012697 w 12192000"/>
              <a:gd name="connsiteY70" fmla="*/ 2649094 h 6858000"/>
              <a:gd name="connsiteX71" fmla="*/ 6859752 w 12192000"/>
              <a:gd name="connsiteY71" fmla="*/ 2632505 h 6858000"/>
              <a:gd name="connsiteX72" fmla="*/ 6529636 w 12192000"/>
              <a:gd name="connsiteY72" fmla="*/ 2637883 h 6858000"/>
              <a:gd name="connsiteX73" fmla="*/ 6340360 w 12192000"/>
              <a:gd name="connsiteY73" fmla="*/ 2657610 h 6858000"/>
              <a:gd name="connsiteX74" fmla="*/ 5905294 w 12192000"/>
              <a:gd name="connsiteY74" fmla="*/ 2623984 h 6858000"/>
              <a:gd name="connsiteX75" fmla="*/ 5930860 w 12192000"/>
              <a:gd name="connsiteY75" fmla="*/ 2710066 h 6858000"/>
              <a:gd name="connsiteX76" fmla="*/ 5914710 w 12192000"/>
              <a:gd name="connsiteY76" fmla="*/ 2784935 h 6858000"/>
              <a:gd name="connsiteX77" fmla="*/ 5908433 w 12192000"/>
              <a:gd name="connsiteY77" fmla="*/ 2947683 h 6858000"/>
              <a:gd name="connsiteX78" fmla="*/ 5912470 w 12192000"/>
              <a:gd name="connsiteY78" fmla="*/ 2974134 h 6858000"/>
              <a:gd name="connsiteX79" fmla="*/ 5815141 w 12192000"/>
              <a:gd name="connsiteY79" fmla="*/ 2991171 h 6858000"/>
              <a:gd name="connsiteX80" fmla="*/ 6395082 w 12192000"/>
              <a:gd name="connsiteY80" fmla="*/ 3329661 h 6858000"/>
              <a:gd name="connsiteX81" fmla="*/ 6007557 w 12192000"/>
              <a:gd name="connsiteY81" fmla="*/ 3243581 h 6858000"/>
              <a:gd name="connsiteX82" fmla="*/ 5955079 w 12192000"/>
              <a:gd name="connsiteY82" fmla="*/ 3385704 h 6858000"/>
              <a:gd name="connsiteX83" fmla="*/ 6137180 w 12192000"/>
              <a:gd name="connsiteY83" fmla="*/ 3512133 h 6858000"/>
              <a:gd name="connsiteX84" fmla="*/ 6204457 w 12192000"/>
              <a:gd name="connsiteY84" fmla="*/ 3762302 h 6858000"/>
              <a:gd name="connsiteX85" fmla="*/ 6171716 w 12192000"/>
              <a:gd name="connsiteY85" fmla="*/ 3990952 h 6858000"/>
              <a:gd name="connsiteX86" fmla="*/ 6093674 w 12192000"/>
              <a:gd name="connsiteY86" fmla="*/ 4063580 h 6858000"/>
              <a:gd name="connsiteX87" fmla="*/ 5980645 w 12192000"/>
              <a:gd name="connsiteY87" fmla="*/ 4194045 h 6858000"/>
              <a:gd name="connsiteX88" fmla="*/ 5910676 w 12192000"/>
              <a:gd name="connsiteY88" fmla="*/ 4274743 h 6858000"/>
              <a:gd name="connsiteX89" fmla="*/ 5667577 w 12192000"/>
              <a:gd name="connsiteY89" fmla="*/ 4243362 h 6858000"/>
              <a:gd name="connsiteX90" fmla="*/ 5991859 w 12192000"/>
              <a:gd name="connsiteY90" fmla="*/ 4448252 h 6858000"/>
              <a:gd name="connsiteX91" fmla="*/ 5729024 w 12192000"/>
              <a:gd name="connsiteY91" fmla="*/ 4422695 h 6858000"/>
              <a:gd name="connsiteX92" fmla="*/ 5643357 w 12192000"/>
              <a:gd name="connsiteY92" fmla="*/ 4437041 h 6858000"/>
              <a:gd name="connsiteX93" fmla="*/ 5692243 w 12192000"/>
              <a:gd name="connsiteY93" fmla="*/ 4503395 h 6858000"/>
              <a:gd name="connsiteX94" fmla="*/ 5885111 w 12192000"/>
              <a:gd name="connsiteY94" fmla="*/ 4615926 h 6858000"/>
              <a:gd name="connsiteX95" fmla="*/ 6282503 w 12192000"/>
              <a:gd name="connsiteY95" fmla="*/ 4920793 h 6858000"/>
              <a:gd name="connsiteX96" fmla="*/ 5897668 w 12192000"/>
              <a:gd name="connsiteY96" fmla="*/ 4780915 h 6858000"/>
              <a:gd name="connsiteX97" fmla="*/ 6303132 w 12192000"/>
              <a:gd name="connsiteY97" fmla="*/ 5094297 h 6858000"/>
              <a:gd name="connsiteX98" fmla="*/ 6393287 w 12192000"/>
              <a:gd name="connsiteY98" fmla="*/ 5198310 h 6858000"/>
              <a:gd name="connsiteX99" fmla="*/ 6575386 w 12192000"/>
              <a:gd name="connsiteY99" fmla="*/ 5456548 h 6858000"/>
              <a:gd name="connsiteX100" fmla="*/ 6566415 w 12192000"/>
              <a:gd name="connsiteY100" fmla="*/ 5485690 h 6858000"/>
              <a:gd name="connsiteX101" fmla="*/ 6356059 w 12192000"/>
              <a:gd name="connsiteY101" fmla="*/ 5443995 h 6858000"/>
              <a:gd name="connsiteX102" fmla="*/ 6628762 w 12192000"/>
              <a:gd name="connsiteY102" fmla="*/ 5660990 h 6858000"/>
              <a:gd name="connsiteX103" fmla="*/ 6910436 w 12192000"/>
              <a:gd name="connsiteY103" fmla="*/ 5827767 h 6858000"/>
              <a:gd name="connsiteX104" fmla="*/ 6710393 w 12192000"/>
              <a:gd name="connsiteY104" fmla="*/ 5802214 h 6858000"/>
              <a:gd name="connsiteX105" fmla="*/ 6435448 w 12192000"/>
              <a:gd name="connsiteY105" fmla="*/ 5706719 h 6858000"/>
              <a:gd name="connsiteX106" fmla="*/ 6339913 w 12192000"/>
              <a:gd name="connsiteY106" fmla="*/ 5742586 h 6858000"/>
              <a:gd name="connsiteX107" fmla="*/ 6600503 w 12192000"/>
              <a:gd name="connsiteY107" fmla="*/ 5900398 h 6858000"/>
              <a:gd name="connsiteX108" fmla="*/ 6749863 w 12192000"/>
              <a:gd name="connsiteY108" fmla="*/ 5973478 h 6858000"/>
              <a:gd name="connsiteX109" fmla="*/ 6809515 w 12192000"/>
              <a:gd name="connsiteY109" fmla="*/ 6029519 h 6858000"/>
              <a:gd name="connsiteX110" fmla="*/ 6979954 w 12192000"/>
              <a:gd name="connsiteY110" fmla="*/ 6229474 h 6858000"/>
              <a:gd name="connsiteX111" fmla="*/ 7480509 w 12192000"/>
              <a:gd name="connsiteY111" fmla="*/ 6447812 h 6858000"/>
              <a:gd name="connsiteX112" fmla="*/ 7948764 w 12192000"/>
              <a:gd name="connsiteY112" fmla="*/ 6719056 h 6858000"/>
              <a:gd name="connsiteX113" fmla="*/ 8221244 w 12192000"/>
              <a:gd name="connsiteY113" fmla="*/ 6848868 h 6858000"/>
              <a:gd name="connsiteX114" fmla="*/ 8242921 w 12192000"/>
              <a:gd name="connsiteY114" fmla="*/ 6858000 h 6858000"/>
              <a:gd name="connsiteX115" fmla="*/ 0 w 12192000"/>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2000" h="6858000">
                <a:moveTo>
                  <a:pt x="0" y="0"/>
                </a:moveTo>
                <a:lnTo>
                  <a:pt x="12192000" y="0"/>
                </a:lnTo>
                <a:lnTo>
                  <a:pt x="12192000" y="6858000"/>
                </a:lnTo>
                <a:lnTo>
                  <a:pt x="10976177" y="6858000"/>
                </a:lnTo>
                <a:lnTo>
                  <a:pt x="10997120" y="6851980"/>
                </a:lnTo>
                <a:cubicBezTo>
                  <a:pt x="11372760" y="6734361"/>
                  <a:pt x="11757137" y="6563389"/>
                  <a:pt x="12094512" y="6315404"/>
                </a:cubicBezTo>
                <a:lnTo>
                  <a:pt x="12191999" y="6239611"/>
                </a:lnTo>
                <a:lnTo>
                  <a:pt x="12191999" y="1104399"/>
                </a:lnTo>
                <a:lnTo>
                  <a:pt x="11979198" y="1051011"/>
                </a:lnTo>
                <a:cubicBezTo>
                  <a:pt x="11902836" y="1030275"/>
                  <a:pt x="11824681" y="1008195"/>
                  <a:pt x="11742378" y="986227"/>
                </a:cubicBezTo>
                <a:cubicBezTo>
                  <a:pt x="11843295" y="875936"/>
                  <a:pt x="12022257" y="888939"/>
                  <a:pt x="12063968" y="729780"/>
                </a:cubicBezTo>
                <a:cubicBezTo>
                  <a:pt x="11901155" y="688534"/>
                  <a:pt x="11729822" y="735611"/>
                  <a:pt x="11572835" y="670151"/>
                </a:cubicBezTo>
                <a:cubicBezTo>
                  <a:pt x="11559381" y="664325"/>
                  <a:pt x="11540990" y="670151"/>
                  <a:pt x="11524844" y="671946"/>
                </a:cubicBezTo>
                <a:cubicBezTo>
                  <a:pt x="11201459" y="706916"/>
                  <a:pt x="10879418" y="676432"/>
                  <a:pt x="10560518" y="632492"/>
                </a:cubicBezTo>
                <a:cubicBezTo>
                  <a:pt x="10101230" y="569728"/>
                  <a:pt x="9640146" y="529825"/>
                  <a:pt x="9178169" y="501577"/>
                </a:cubicBezTo>
                <a:cubicBezTo>
                  <a:pt x="8796475" y="478266"/>
                  <a:pt x="8413886" y="467955"/>
                  <a:pt x="8033984" y="423121"/>
                </a:cubicBezTo>
                <a:cubicBezTo>
                  <a:pt x="7627624" y="375150"/>
                  <a:pt x="7221712" y="320901"/>
                  <a:pt x="6815795" y="270688"/>
                </a:cubicBezTo>
                <a:cubicBezTo>
                  <a:pt x="6797407" y="268446"/>
                  <a:pt x="6777110" y="261384"/>
                  <a:pt x="6757489" y="260880"/>
                </a:cubicBezTo>
                <a:cubicBezTo>
                  <a:pt x="6737867" y="260376"/>
                  <a:pt x="6718916" y="266430"/>
                  <a:pt x="6703217" y="290416"/>
                </a:cubicBezTo>
                <a:cubicBezTo>
                  <a:pt x="6786642" y="353629"/>
                  <a:pt x="6892941" y="329867"/>
                  <a:pt x="7005521" y="401154"/>
                </a:cubicBezTo>
                <a:cubicBezTo>
                  <a:pt x="6822525" y="378735"/>
                  <a:pt x="6677649" y="360801"/>
                  <a:pt x="6532779" y="342871"/>
                </a:cubicBezTo>
                <a:cubicBezTo>
                  <a:pt x="6530087" y="355424"/>
                  <a:pt x="6527397" y="367976"/>
                  <a:pt x="6524704" y="380529"/>
                </a:cubicBezTo>
                <a:cubicBezTo>
                  <a:pt x="6709945" y="406980"/>
                  <a:pt x="6881280" y="475126"/>
                  <a:pt x="7061587" y="523098"/>
                </a:cubicBezTo>
                <a:cubicBezTo>
                  <a:pt x="7044990" y="552691"/>
                  <a:pt x="7028398" y="546862"/>
                  <a:pt x="7013594" y="545070"/>
                </a:cubicBezTo>
                <a:cubicBezTo>
                  <a:pt x="6917162" y="533412"/>
                  <a:pt x="6820730" y="521755"/>
                  <a:pt x="6728335" y="489924"/>
                </a:cubicBezTo>
                <a:cubicBezTo>
                  <a:pt x="6707702" y="482748"/>
                  <a:pt x="6682583" y="482748"/>
                  <a:pt x="6670923" y="504270"/>
                </a:cubicBezTo>
                <a:cubicBezTo>
                  <a:pt x="6654326" y="534757"/>
                  <a:pt x="6678097" y="554484"/>
                  <a:pt x="6699180" y="571069"/>
                </a:cubicBezTo>
                <a:cubicBezTo>
                  <a:pt x="6735959" y="599764"/>
                  <a:pt x="6780362" y="591695"/>
                  <a:pt x="6822972" y="597073"/>
                </a:cubicBezTo>
                <a:cubicBezTo>
                  <a:pt x="6936448" y="610972"/>
                  <a:pt x="6990720" y="654460"/>
                  <a:pt x="7015839" y="753992"/>
                </a:cubicBezTo>
                <a:cubicBezTo>
                  <a:pt x="6916264" y="713640"/>
                  <a:pt x="6820280" y="763407"/>
                  <a:pt x="6723848" y="735160"/>
                </a:cubicBezTo>
                <a:cubicBezTo>
                  <a:pt x="6698731" y="727988"/>
                  <a:pt x="6658813" y="738747"/>
                  <a:pt x="6672268" y="773268"/>
                </a:cubicBezTo>
                <a:cubicBezTo>
                  <a:pt x="6684828" y="805550"/>
                  <a:pt x="6726540" y="828861"/>
                  <a:pt x="6652532" y="822585"/>
                </a:cubicBezTo>
                <a:cubicBezTo>
                  <a:pt x="6599609" y="818101"/>
                  <a:pt x="6495999" y="854418"/>
                  <a:pt x="6539505" y="863382"/>
                </a:cubicBezTo>
                <a:cubicBezTo>
                  <a:pt x="6594225" y="874593"/>
                  <a:pt x="6647600" y="890733"/>
                  <a:pt x="6717122" y="909114"/>
                </a:cubicBezTo>
                <a:cubicBezTo>
                  <a:pt x="6640423" y="939151"/>
                  <a:pt x="6585254" y="932874"/>
                  <a:pt x="6527397" y="909114"/>
                </a:cubicBezTo>
                <a:cubicBezTo>
                  <a:pt x="6457427" y="880419"/>
                  <a:pt x="6366375" y="845451"/>
                  <a:pt x="6309411" y="877731"/>
                </a:cubicBezTo>
                <a:cubicBezTo>
                  <a:pt x="6224192" y="926151"/>
                  <a:pt x="6153325" y="895663"/>
                  <a:pt x="6077077" y="887593"/>
                </a:cubicBezTo>
                <a:lnTo>
                  <a:pt x="6076642" y="887537"/>
                </a:lnTo>
                <a:lnTo>
                  <a:pt x="6032390" y="898600"/>
                </a:lnTo>
                <a:cubicBezTo>
                  <a:pt x="6023409" y="901866"/>
                  <a:pt x="6017756" y="911989"/>
                  <a:pt x="6008536" y="914503"/>
                </a:cubicBezTo>
                <a:cubicBezTo>
                  <a:pt x="5987921" y="920125"/>
                  <a:pt x="5964038" y="912898"/>
                  <a:pt x="5944926" y="922454"/>
                </a:cubicBezTo>
                <a:cubicBezTo>
                  <a:pt x="5934324" y="927755"/>
                  <a:pt x="5934324" y="943657"/>
                  <a:pt x="5929023" y="954259"/>
                </a:cubicBezTo>
                <a:cubicBezTo>
                  <a:pt x="5933305" y="967105"/>
                  <a:pt x="5936344" y="975942"/>
                  <a:pt x="5938641" y="983356"/>
                </a:cubicBezTo>
                <a:lnTo>
                  <a:pt x="5941380" y="994243"/>
                </a:lnTo>
                <a:lnTo>
                  <a:pt x="6022639" y="1012399"/>
                </a:lnTo>
                <a:cubicBezTo>
                  <a:pt x="6231931" y="1059643"/>
                  <a:pt x="6435672" y="1112210"/>
                  <a:pt x="6620687" y="1222947"/>
                </a:cubicBezTo>
                <a:cubicBezTo>
                  <a:pt x="6604990" y="1244018"/>
                  <a:pt x="6525153" y="1304094"/>
                  <a:pt x="6557895" y="1308577"/>
                </a:cubicBezTo>
                <a:cubicBezTo>
                  <a:pt x="6649842" y="1321581"/>
                  <a:pt x="6731472" y="1365517"/>
                  <a:pt x="6815348" y="1401831"/>
                </a:cubicBezTo>
                <a:cubicBezTo>
                  <a:pt x="6851679" y="1417523"/>
                  <a:pt x="6895633" y="1438147"/>
                  <a:pt x="6878591" y="1494187"/>
                </a:cubicBezTo>
                <a:cubicBezTo>
                  <a:pt x="6847640" y="1509878"/>
                  <a:pt x="6824766" y="1487911"/>
                  <a:pt x="6799202" y="1486118"/>
                </a:cubicBezTo>
                <a:cubicBezTo>
                  <a:pt x="6773186" y="1484326"/>
                  <a:pt x="6714877" y="1495981"/>
                  <a:pt x="6731027" y="1503602"/>
                </a:cubicBezTo>
                <a:cubicBezTo>
                  <a:pt x="6804583" y="1538124"/>
                  <a:pt x="6672268" y="1621067"/>
                  <a:pt x="6759282" y="1621067"/>
                </a:cubicBezTo>
                <a:cubicBezTo>
                  <a:pt x="6905053" y="1621514"/>
                  <a:pt x="6982647" y="1768566"/>
                  <a:pt x="7123035" y="1772603"/>
                </a:cubicBezTo>
                <a:cubicBezTo>
                  <a:pt x="7145459" y="1773049"/>
                  <a:pt x="7156224" y="1799053"/>
                  <a:pt x="7155777" y="1821919"/>
                </a:cubicBezTo>
                <a:cubicBezTo>
                  <a:pt x="7155777" y="1849268"/>
                  <a:pt x="7135144" y="1854199"/>
                  <a:pt x="7112270" y="1856890"/>
                </a:cubicBezTo>
                <a:cubicBezTo>
                  <a:pt x="7077284" y="1860923"/>
                  <a:pt x="7040954" y="1821919"/>
                  <a:pt x="6994755" y="1874821"/>
                </a:cubicBezTo>
                <a:cubicBezTo>
                  <a:pt x="7077735" y="1905755"/>
                  <a:pt x="7160709" y="1936693"/>
                  <a:pt x="7159364" y="2042948"/>
                </a:cubicBezTo>
                <a:cubicBezTo>
                  <a:pt x="7158916" y="2071638"/>
                  <a:pt x="7193452" y="2082399"/>
                  <a:pt x="7219467" y="2089573"/>
                </a:cubicBezTo>
                <a:cubicBezTo>
                  <a:pt x="7262526" y="2101231"/>
                  <a:pt x="7298853" y="2121854"/>
                  <a:pt x="7322179" y="2161756"/>
                </a:cubicBezTo>
                <a:cubicBezTo>
                  <a:pt x="7321730" y="2169378"/>
                  <a:pt x="7321281" y="2177446"/>
                  <a:pt x="7323974" y="2183724"/>
                </a:cubicBezTo>
                <a:cubicBezTo>
                  <a:pt x="7316349" y="2280115"/>
                  <a:pt x="7253555" y="2277424"/>
                  <a:pt x="7184034" y="2261285"/>
                </a:cubicBezTo>
                <a:cubicBezTo>
                  <a:pt x="7101058" y="2241558"/>
                  <a:pt x="7018978" y="2205691"/>
                  <a:pt x="6931516" y="2240212"/>
                </a:cubicBezTo>
                <a:cubicBezTo>
                  <a:pt x="7054861" y="2286391"/>
                  <a:pt x="7188967" y="2289976"/>
                  <a:pt x="7304686" y="2355883"/>
                </a:cubicBezTo>
                <a:cubicBezTo>
                  <a:pt x="6881280" y="2367989"/>
                  <a:pt x="6507211" y="2159959"/>
                  <a:pt x="6096813" y="2080160"/>
                </a:cubicBezTo>
                <a:cubicBezTo>
                  <a:pt x="6110718" y="2133508"/>
                  <a:pt x="6143907" y="2144268"/>
                  <a:pt x="6173959" y="2152340"/>
                </a:cubicBezTo>
                <a:cubicBezTo>
                  <a:pt x="6325561" y="2192691"/>
                  <a:pt x="6458320" y="2272943"/>
                  <a:pt x="6596469" y="2342432"/>
                </a:cubicBezTo>
                <a:cubicBezTo>
                  <a:pt x="6653429" y="2371125"/>
                  <a:pt x="6694695" y="2399820"/>
                  <a:pt x="6716224" y="2461690"/>
                </a:cubicBezTo>
                <a:cubicBezTo>
                  <a:pt x="6735511" y="2517732"/>
                  <a:pt x="6772739" y="2543736"/>
                  <a:pt x="6841810" y="2527594"/>
                </a:cubicBezTo>
                <a:cubicBezTo>
                  <a:pt x="6897875" y="2514144"/>
                  <a:pt x="6959322" y="2521317"/>
                  <a:pt x="7018080" y="2526249"/>
                </a:cubicBezTo>
                <a:cubicBezTo>
                  <a:pt x="7085808" y="2531629"/>
                  <a:pt x="7161607" y="2594845"/>
                  <a:pt x="7143217" y="2627573"/>
                </a:cubicBezTo>
                <a:cubicBezTo>
                  <a:pt x="7111823" y="2683166"/>
                  <a:pt x="7059345" y="2655370"/>
                  <a:pt x="7012697" y="2649094"/>
                </a:cubicBezTo>
                <a:cubicBezTo>
                  <a:pt x="6959771" y="2641473"/>
                  <a:pt x="6861547" y="2625779"/>
                  <a:pt x="6859752" y="2632505"/>
                </a:cubicBezTo>
                <a:cubicBezTo>
                  <a:pt x="6825212" y="2771936"/>
                  <a:pt x="6582114" y="2650439"/>
                  <a:pt x="6529636" y="2637883"/>
                </a:cubicBezTo>
                <a:cubicBezTo>
                  <a:pt x="6464154" y="2622192"/>
                  <a:pt x="6402705" y="2650887"/>
                  <a:pt x="6340360" y="2657610"/>
                </a:cubicBezTo>
                <a:cubicBezTo>
                  <a:pt x="6284743" y="2663887"/>
                  <a:pt x="5970330" y="2683166"/>
                  <a:pt x="5905294" y="2623984"/>
                </a:cubicBezTo>
                <a:cubicBezTo>
                  <a:pt x="5896322" y="2670163"/>
                  <a:pt x="5915159" y="2688993"/>
                  <a:pt x="5930860" y="2710066"/>
                </a:cubicBezTo>
                <a:cubicBezTo>
                  <a:pt x="5952838" y="2740102"/>
                  <a:pt x="5956426" y="2761175"/>
                  <a:pt x="5914710" y="2784935"/>
                </a:cubicBezTo>
                <a:cubicBezTo>
                  <a:pt x="5795853" y="2853086"/>
                  <a:pt x="5797649" y="2855325"/>
                  <a:pt x="5908433" y="2947683"/>
                </a:cubicBezTo>
                <a:cubicBezTo>
                  <a:pt x="5913818" y="2951715"/>
                  <a:pt x="5911572" y="2965167"/>
                  <a:pt x="5912470" y="2974134"/>
                </a:cubicBezTo>
                <a:cubicBezTo>
                  <a:pt x="5883316" y="2988480"/>
                  <a:pt x="5849228" y="2952613"/>
                  <a:pt x="5815141" y="2991171"/>
                </a:cubicBezTo>
                <a:cubicBezTo>
                  <a:pt x="5963601" y="3160638"/>
                  <a:pt x="6190105" y="3202332"/>
                  <a:pt x="6395082" y="3329661"/>
                </a:cubicBezTo>
                <a:cubicBezTo>
                  <a:pt x="6229127" y="3371803"/>
                  <a:pt x="6129555" y="3224751"/>
                  <a:pt x="6007557" y="3243581"/>
                </a:cubicBezTo>
                <a:cubicBezTo>
                  <a:pt x="5946560" y="3289760"/>
                  <a:pt x="6127760" y="3363734"/>
                  <a:pt x="5955079" y="3385704"/>
                </a:cubicBezTo>
                <a:cubicBezTo>
                  <a:pt x="6029985" y="3426052"/>
                  <a:pt x="6085601" y="3465503"/>
                  <a:pt x="6137180" y="3512133"/>
                </a:cubicBezTo>
                <a:cubicBezTo>
                  <a:pt x="6229127" y="3595522"/>
                  <a:pt x="6247069" y="3650219"/>
                  <a:pt x="6204457" y="3762302"/>
                </a:cubicBezTo>
                <a:cubicBezTo>
                  <a:pt x="6176648" y="3835828"/>
                  <a:pt x="6135833" y="3903528"/>
                  <a:pt x="6171716" y="3990952"/>
                </a:cubicBezTo>
                <a:cubicBezTo>
                  <a:pt x="6196832" y="4051028"/>
                  <a:pt x="6186964" y="4090479"/>
                  <a:pt x="6093674" y="4063580"/>
                </a:cubicBezTo>
                <a:cubicBezTo>
                  <a:pt x="5993205" y="4034885"/>
                  <a:pt x="5955530" y="4088685"/>
                  <a:pt x="5980645" y="4194045"/>
                </a:cubicBezTo>
                <a:cubicBezTo>
                  <a:pt x="5996791" y="4261744"/>
                  <a:pt x="5979747" y="4282366"/>
                  <a:pt x="5910676" y="4274743"/>
                </a:cubicBezTo>
                <a:cubicBezTo>
                  <a:pt x="5834426" y="4266226"/>
                  <a:pt x="5761765" y="4221841"/>
                  <a:pt x="5667577" y="4243362"/>
                </a:cubicBezTo>
                <a:cubicBezTo>
                  <a:pt x="5742928" y="4366207"/>
                  <a:pt x="5903948" y="4331236"/>
                  <a:pt x="5991859" y="4448252"/>
                </a:cubicBezTo>
                <a:cubicBezTo>
                  <a:pt x="5886904" y="4448697"/>
                  <a:pt x="5806617" y="4448252"/>
                  <a:pt x="5729024" y="4422695"/>
                </a:cubicBezTo>
                <a:cubicBezTo>
                  <a:pt x="5696728" y="4412381"/>
                  <a:pt x="5661295" y="4401625"/>
                  <a:pt x="5643357" y="4437041"/>
                </a:cubicBezTo>
                <a:cubicBezTo>
                  <a:pt x="5622274" y="4479633"/>
                  <a:pt x="5665781" y="4495772"/>
                  <a:pt x="5692243" y="4503395"/>
                </a:cubicBezTo>
                <a:cubicBezTo>
                  <a:pt x="5766702" y="4524914"/>
                  <a:pt x="5823661" y="4576025"/>
                  <a:pt x="5885111" y="4615926"/>
                </a:cubicBezTo>
                <a:cubicBezTo>
                  <a:pt x="6020115" y="4703353"/>
                  <a:pt x="6168129" y="4776430"/>
                  <a:pt x="6282503" y="4920793"/>
                </a:cubicBezTo>
                <a:cubicBezTo>
                  <a:pt x="6138526" y="4884029"/>
                  <a:pt x="6031329" y="4798399"/>
                  <a:pt x="5897668" y="4780915"/>
                </a:cubicBezTo>
                <a:cubicBezTo>
                  <a:pt x="6013387" y="4912275"/>
                  <a:pt x="6162296" y="4998804"/>
                  <a:pt x="6303132" y="5094297"/>
                </a:cubicBezTo>
                <a:cubicBezTo>
                  <a:pt x="6343501" y="5121199"/>
                  <a:pt x="6384317" y="5139580"/>
                  <a:pt x="6393287" y="5198310"/>
                </a:cubicBezTo>
                <a:cubicBezTo>
                  <a:pt x="6410780" y="5312186"/>
                  <a:pt x="6463257" y="5406336"/>
                  <a:pt x="6575386" y="5456548"/>
                </a:cubicBezTo>
                <a:cubicBezTo>
                  <a:pt x="6576284" y="5457000"/>
                  <a:pt x="6570007" y="5474037"/>
                  <a:pt x="6566415" y="5485690"/>
                </a:cubicBezTo>
                <a:cubicBezTo>
                  <a:pt x="6497793" y="5489279"/>
                  <a:pt x="6443521" y="5422027"/>
                  <a:pt x="6356059" y="5443995"/>
                </a:cubicBezTo>
                <a:cubicBezTo>
                  <a:pt x="6439934" y="5535454"/>
                  <a:pt x="6509903" y="5617502"/>
                  <a:pt x="6628762" y="5660990"/>
                </a:cubicBezTo>
                <a:cubicBezTo>
                  <a:pt x="6723848" y="5695511"/>
                  <a:pt x="6841363" y="5715686"/>
                  <a:pt x="6910436" y="5827767"/>
                </a:cubicBezTo>
                <a:cubicBezTo>
                  <a:pt x="6830149" y="5849739"/>
                  <a:pt x="6770494" y="5821942"/>
                  <a:pt x="6710393" y="5802214"/>
                </a:cubicBezTo>
                <a:cubicBezTo>
                  <a:pt x="6618446" y="5771728"/>
                  <a:pt x="6527397" y="5737208"/>
                  <a:pt x="6435448" y="5706719"/>
                </a:cubicBezTo>
                <a:cubicBezTo>
                  <a:pt x="6400463" y="5695062"/>
                  <a:pt x="6362338" y="5686991"/>
                  <a:pt x="6339913" y="5742586"/>
                </a:cubicBezTo>
                <a:cubicBezTo>
                  <a:pt x="6456978" y="5754244"/>
                  <a:pt x="6526948" y="5829564"/>
                  <a:pt x="6600503" y="5900398"/>
                </a:cubicBezTo>
                <a:cubicBezTo>
                  <a:pt x="6641770" y="5940299"/>
                  <a:pt x="6675410" y="5993652"/>
                  <a:pt x="6749863" y="5973478"/>
                </a:cubicBezTo>
                <a:cubicBezTo>
                  <a:pt x="6788885" y="5962718"/>
                  <a:pt x="6813554" y="5992754"/>
                  <a:pt x="6809515" y="6029519"/>
                </a:cubicBezTo>
                <a:cubicBezTo>
                  <a:pt x="6794715" y="6159089"/>
                  <a:pt x="6885766" y="6204369"/>
                  <a:pt x="6979954" y="6229474"/>
                </a:cubicBezTo>
                <a:cubicBezTo>
                  <a:pt x="7158469" y="6276549"/>
                  <a:pt x="7306929" y="6387287"/>
                  <a:pt x="7480509" y="6447812"/>
                </a:cubicBezTo>
                <a:cubicBezTo>
                  <a:pt x="7649154" y="6506545"/>
                  <a:pt x="7779672" y="6645975"/>
                  <a:pt x="7948764" y="6719056"/>
                </a:cubicBezTo>
                <a:cubicBezTo>
                  <a:pt x="8040603" y="6758733"/>
                  <a:pt x="8129409" y="6806985"/>
                  <a:pt x="8221244" y="6848868"/>
                </a:cubicBezTo>
                <a:lnTo>
                  <a:pt x="8242921"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endParaRPr lang="en-US" dirty="0">
              <a:solidFill>
                <a:schemeClr val="tx1"/>
              </a:solidFill>
            </a:endParaRPr>
          </a:p>
        </p:txBody>
      </p:sp>
      <p:sp>
        <p:nvSpPr>
          <p:cNvPr id="16" name="TextBox 15">
            <a:extLst>
              <a:ext uri="{FF2B5EF4-FFF2-40B4-BE49-F238E27FC236}">
                <a16:creationId xmlns:a16="http://schemas.microsoft.com/office/drawing/2014/main" id="{BCF9A74D-B629-15BA-F356-A242D7BB2E6D}"/>
              </a:ext>
            </a:extLst>
          </p:cNvPr>
          <p:cNvSpPr txBox="1"/>
          <p:nvPr/>
        </p:nvSpPr>
        <p:spPr>
          <a:xfrm>
            <a:off x="838200" y="365125"/>
            <a:ext cx="5257800" cy="17205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effectLst/>
                <a:latin typeface="+mj-lt"/>
                <a:ea typeface="+mj-ea"/>
                <a:cs typeface="+mj-cs"/>
              </a:rPr>
              <a:t>Big Data Analytics</a:t>
            </a:r>
            <a:endParaRPr lang="en-US" sz="4400" dirty="0">
              <a:latin typeface="+mj-lt"/>
              <a:ea typeface="+mj-ea"/>
              <a:cs typeface="+mj-cs"/>
            </a:endParaRPr>
          </a:p>
        </p:txBody>
      </p:sp>
      <p:sp>
        <p:nvSpPr>
          <p:cNvPr id="3" name="Content Placeholder 2">
            <a:extLst>
              <a:ext uri="{FF2B5EF4-FFF2-40B4-BE49-F238E27FC236}">
                <a16:creationId xmlns:a16="http://schemas.microsoft.com/office/drawing/2014/main" id="{47332C56-AF23-4C56-33D6-186EC44438A9}"/>
              </a:ext>
            </a:extLst>
          </p:cNvPr>
          <p:cNvSpPr>
            <a:spLocks noGrp="1"/>
          </p:cNvSpPr>
          <p:nvPr>
            <p:ph idx="1"/>
          </p:nvPr>
        </p:nvSpPr>
        <p:spPr>
          <a:xfrm>
            <a:off x="838201" y="2265037"/>
            <a:ext cx="5234271" cy="3911925"/>
          </a:xfrm>
        </p:spPr>
        <p:txBody>
          <a:bodyPr vert="horz" lIns="91440" tIns="45720" rIns="91440" bIns="45720" rtlCol="0">
            <a:normAutofit/>
          </a:bodyPr>
          <a:lstStyle/>
          <a:p>
            <a:r>
              <a:rPr lang="en-US" sz="2000" b="0" i="0" dirty="0">
                <a:effectLst/>
              </a:rPr>
              <a:t>Project focus: Housing market analysis for Zillow</a:t>
            </a:r>
          </a:p>
          <a:p>
            <a:r>
              <a:rPr lang="en-US" sz="2000" b="0" i="0" dirty="0">
                <a:effectLst/>
              </a:rPr>
              <a:t>Key findings: </a:t>
            </a:r>
            <a:r>
              <a:rPr lang="en-US" sz="2000" dirty="0"/>
              <a:t>Home </a:t>
            </a:r>
            <a:r>
              <a:rPr lang="en-US" sz="2000" dirty="0" err="1"/>
              <a:t>sqft</a:t>
            </a:r>
            <a:r>
              <a:rPr lang="en-US" sz="2000" dirty="0"/>
              <a:t> is the most significant factor in determining house price for homes &lt;$2M.</a:t>
            </a:r>
            <a:endParaRPr lang="en-US" sz="2000" b="0" i="0" dirty="0">
              <a:effectLst/>
            </a:endParaRPr>
          </a:p>
          <a:p>
            <a:r>
              <a:rPr lang="en-US" sz="2000" dirty="0"/>
              <a:t>Techniques: Regression, Decision Trees, Neural Networks</a:t>
            </a:r>
            <a:endParaRPr lang="en-US" sz="2000" b="0" i="0" dirty="0">
              <a:effectLst/>
            </a:endParaRPr>
          </a:p>
          <a:p>
            <a:r>
              <a:rPr lang="en-US" sz="2000" b="0" i="0" dirty="0">
                <a:effectLst/>
              </a:rPr>
              <a:t>Learning outcomes:</a:t>
            </a:r>
          </a:p>
          <a:p>
            <a:pPr lvl="1"/>
            <a:r>
              <a:rPr lang="en-US" sz="2000" dirty="0"/>
              <a:t>Difficult to reduce multicollinearity between variables</a:t>
            </a:r>
          </a:p>
          <a:p>
            <a:pPr lvl="1"/>
            <a:r>
              <a:rPr lang="en-US" sz="2000" dirty="0"/>
              <a:t>Top factors that predict home value are not consistent across all price ranges.</a:t>
            </a:r>
          </a:p>
        </p:txBody>
      </p:sp>
      <p:pic>
        <p:nvPicPr>
          <p:cNvPr id="9" name="Google Shape;163;p16">
            <a:extLst>
              <a:ext uri="{FF2B5EF4-FFF2-40B4-BE49-F238E27FC236}">
                <a16:creationId xmlns:a16="http://schemas.microsoft.com/office/drawing/2014/main" id="{1C7067CE-7E6A-6D96-53B2-D1B1ED57A12C}"/>
              </a:ext>
            </a:extLst>
          </p:cNvPr>
          <p:cNvPicPr preferRelativeResize="0"/>
          <p:nvPr/>
        </p:nvPicPr>
        <p:blipFill>
          <a:blip r:embed="rId3"/>
          <a:stretch>
            <a:fillRect/>
          </a:stretch>
        </p:blipFill>
        <p:spPr>
          <a:xfrm>
            <a:off x="7534655" y="4086110"/>
            <a:ext cx="3541510" cy="2027513"/>
          </a:xfrm>
          <a:prstGeom prst="rect">
            <a:avLst/>
          </a:prstGeom>
          <a:noFill/>
        </p:spPr>
      </p:pic>
      <p:grpSp>
        <p:nvGrpSpPr>
          <p:cNvPr id="8" name="Group 7">
            <a:extLst>
              <a:ext uri="{FF2B5EF4-FFF2-40B4-BE49-F238E27FC236}">
                <a16:creationId xmlns:a16="http://schemas.microsoft.com/office/drawing/2014/main" id="{36392B55-A175-7804-8A8D-5826BE0566FF}"/>
              </a:ext>
            </a:extLst>
          </p:cNvPr>
          <p:cNvGrpSpPr/>
          <p:nvPr/>
        </p:nvGrpSpPr>
        <p:grpSpPr>
          <a:xfrm>
            <a:off x="7566522" y="1359673"/>
            <a:ext cx="3477774" cy="2194560"/>
            <a:chOff x="333956" y="2066519"/>
            <a:chExt cx="9488224" cy="5811061"/>
          </a:xfrm>
        </p:grpSpPr>
        <p:pic>
          <p:nvPicPr>
            <p:cNvPr id="6" name="Picture 5">
              <a:extLst>
                <a:ext uri="{FF2B5EF4-FFF2-40B4-BE49-F238E27FC236}">
                  <a16:creationId xmlns:a16="http://schemas.microsoft.com/office/drawing/2014/main" id="{3E555C28-0A6C-B5DE-045F-7241FAB16750}"/>
                </a:ext>
              </a:extLst>
            </p:cNvPr>
            <p:cNvPicPr>
              <a:picLocks noChangeAspect="1"/>
            </p:cNvPicPr>
            <p:nvPr/>
          </p:nvPicPr>
          <p:blipFill>
            <a:blip r:embed="rId4"/>
            <a:stretch>
              <a:fillRect/>
            </a:stretch>
          </p:blipFill>
          <p:spPr>
            <a:xfrm>
              <a:off x="333956" y="2066519"/>
              <a:ext cx="9488224" cy="5811061"/>
            </a:xfrm>
            <a:prstGeom prst="rect">
              <a:avLst/>
            </a:prstGeom>
          </p:spPr>
        </p:pic>
        <p:pic>
          <p:nvPicPr>
            <p:cNvPr id="7" name="Picture 6">
              <a:extLst>
                <a:ext uri="{FF2B5EF4-FFF2-40B4-BE49-F238E27FC236}">
                  <a16:creationId xmlns:a16="http://schemas.microsoft.com/office/drawing/2014/main" id="{A0AAF48A-E8FF-C852-CA4C-432722BDE58C}"/>
                </a:ext>
              </a:extLst>
            </p:cNvPr>
            <p:cNvPicPr>
              <a:picLocks noChangeAspect="1"/>
            </p:cNvPicPr>
            <p:nvPr/>
          </p:nvPicPr>
          <p:blipFill rotWithShape="1">
            <a:blip r:embed="rId4"/>
            <a:srcRect l="74140" b="79176"/>
            <a:stretch/>
          </p:blipFill>
          <p:spPr>
            <a:xfrm>
              <a:off x="333956" y="2066519"/>
              <a:ext cx="2453640" cy="1210081"/>
            </a:xfrm>
            <a:prstGeom prst="rect">
              <a:avLst/>
            </a:prstGeom>
          </p:spPr>
        </p:pic>
      </p:grpSp>
    </p:spTree>
    <p:extLst>
      <p:ext uri="{BB962C8B-B14F-4D97-AF65-F5344CB8AC3E}">
        <p14:creationId xmlns:p14="http://schemas.microsoft.com/office/powerpoint/2010/main" val="193880564"/>
      </p:ext>
    </p:extLst>
  </p:cSld>
  <p:clrMapOvr>
    <a:masterClrMapping/>
  </p:clrMapOvr>
  <mc:AlternateContent xmlns:mc="http://schemas.openxmlformats.org/markup-compatibility/2006">
    <mc:Choice xmlns:p14="http://schemas.microsoft.com/office/powerpoint/2010/main" Requires="p14">
      <p:transition spd="slow" p14:dur="2000" advTm="210211"/>
    </mc:Choice>
    <mc:Fallback>
      <p:transition spd="slow" advTm="21021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10" name="TextBox 9">
            <a:extLst>
              <a:ext uri="{FF2B5EF4-FFF2-40B4-BE49-F238E27FC236}">
                <a16:creationId xmlns:a16="http://schemas.microsoft.com/office/drawing/2014/main" id="{8617CE81-E883-9C28-63BC-3E78802F0E2D}"/>
              </a:ext>
            </a:extLst>
          </p:cNvPr>
          <p:cNvSpPr txBox="1"/>
          <p:nvPr/>
        </p:nvSpPr>
        <p:spPr>
          <a:xfrm>
            <a:off x="1246824" y="643467"/>
            <a:ext cx="4772975"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dirty="0">
                <a:effectLst/>
                <a:latin typeface="+mj-lt"/>
                <a:ea typeface="+mj-ea"/>
                <a:cs typeface="+mj-cs"/>
              </a:rPr>
              <a:t>Deep Learning in Practice</a:t>
            </a:r>
            <a:endParaRPr lang="en-US" sz="4400" dirty="0">
              <a:latin typeface="+mj-lt"/>
              <a:ea typeface="+mj-ea"/>
              <a:cs typeface="+mj-cs"/>
            </a:endParaRPr>
          </a:p>
        </p:txBody>
      </p:sp>
      <p:sp>
        <p:nvSpPr>
          <p:cNvPr id="3" name="Content Placeholder 2">
            <a:extLst>
              <a:ext uri="{FF2B5EF4-FFF2-40B4-BE49-F238E27FC236}">
                <a16:creationId xmlns:a16="http://schemas.microsoft.com/office/drawing/2014/main" id="{FFB3A41A-BD8B-52DF-C683-52511DBBD312}"/>
              </a:ext>
            </a:extLst>
          </p:cNvPr>
          <p:cNvSpPr>
            <a:spLocks noGrp="1"/>
          </p:cNvSpPr>
          <p:nvPr>
            <p:ph idx="1"/>
          </p:nvPr>
        </p:nvSpPr>
        <p:spPr>
          <a:xfrm>
            <a:off x="1246824" y="2623381"/>
            <a:ext cx="4772974" cy="3553581"/>
          </a:xfrm>
        </p:spPr>
        <p:txBody>
          <a:bodyPr vert="horz" lIns="91440" tIns="45720" rIns="91440" bIns="45720" rtlCol="0">
            <a:normAutofit/>
          </a:bodyPr>
          <a:lstStyle/>
          <a:p>
            <a:r>
              <a:rPr lang="en-US" sz="1900" b="0" i="0">
                <a:effectLst/>
              </a:rPr>
              <a:t>Project focus: Image classification of pistachio species</a:t>
            </a:r>
          </a:p>
          <a:p>
            <a:r>
              <a:rPr lang="en-US" sz="1900" b="0" i="0">
                <a:effectLst/>
              </a:rPr>
              <a:t>Key findings: VGG16 model with transfer learning performed best</a:t>
            </a:r>
          </a:p>
          <a:p>
            <a:r>
              <a:rPr lang="en-US" sz="1900"/>
              <a:t>Techniques: CNN models and transfer learning</a:t>
            </a:r>
            <a:endParaRPr lang="en-US" sz="1900" b="0" i="0">
              <a:effectLst/>
            </a:endParaRPr>
          </a:p>
          <a:p>
            <a:r>
              <a:rPr lang="en-US" sz="1900" b="0" i="0">
                <a:effectLst/>
              </a:rPr>
              <a:t>Learning outcomes: </a:t>
            </a:r>
          </a:p>
          <a:p>
            <a:pPr lvl="1"/>
            <a:r>
              <a:rPr lang="en-US" sz="1900"/>
              <a:t>Model accuracy is not the only important metric</a:t>
            </a:r>
          </a:p>
          <a:p>
            <a:pPr lvl="1"/>
            <a:r>
              <a:rPr lang="en-US" sz="1900"/>
              <a:t>Important to check precision and recall to confirm no model bias</a:t>
            </a:r>
            <a:endParaRPr lang="en-US" sz="1900" b="0" i="0">
              <a:effectLst/>
            </a:endParaRPr>
          </a:p>
          <a:p>
            <a:endParaRPr lang="en-US" sz="1900"/>
          </a:p>
        </p:txBody>
      </p:sp>
      <p:pic>
        <p:nvPicPr>
          <p:cNvPr id="9" name="Picture 2">
            <a:extLst>
              <a:ext uri="{FF2B5EF4-FFF2-40B4-BE49-F238E27FC236}">
                <a16:creationId xmlns:a16="http://schemas.microsoft.com/office/drawing/2014/main" id="{613C39EF-1920-8C73-83E5-5BCEDA8E5F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0571" y="3429000"/>
            <a:ext cx="2771946" cy="295223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515E21C9-8E67-2F99-7BC3-16CDE4E7F749}"/>
              </a:ext>
            </a:extLst>
          </p:cNvPr>
          <p:cNvGrpSpPr/>
          <p:nvPr/>
        </p:nvGrpSpPr>
        <p:grpSpPr>
          <a:xfrm>
            <a:off x="7700218" y="848408"/>
            <a:ext cx="3848325" cy="2135125"/>
            <a:chOff x="7538576" y="1425515"/>
            <a:chExt cx="4085641" cy="2266794"/>
          </a:xfrm>
        </p:grpSpPr>
        <p:pic>
          <p:nvPicPr>
            <p:cNvPr id="5" name="Picture 4">
              <a:extLst>
                <a:ext uri="{FF2B5EF4-FFF2-40B4-BE49-F238E27FC236}">
                  <a16:creationId xmlns:a16="http://schemas.microsoft.com/office/drawing/2014/main" id="{65021C94-41CD-CD8B-9E3F-97DC4E80F57E}"/>
                </a:ext>
              </a:extLst>
            </p:cNvPr>
            <p:cNvPicPr>
              <a:picLocks noChangeAspect="1"/>
            </p:cNvPicPr>
            <p:nvPr/>
          </p:nvPicPr>
          <p:blipFill>
            <a:blip r:embed="rId4"/>
            <a:stretch>
              <a:fillRect/>
            </a:stretch>
          </p:blipFill>
          <p:spPr>
            <a:xfrm>
              <a:off x="7701183" y="1929938"/>
              <a:ext cx="1762371" cy="1762371"/>
            </a:xfrm>
            <a:prstGeom prst="rect">
              <a:avLst/>
            </a:prstGeom>
          </p:spPr>
        </p:pic>
        <p:sp>
          <p:nvSpPr>
            <p:cNvPr id="6" name="TextBox 5">
              <a:extLst>
                <a:ext uri="{FF2B5EF4-FFF2-40B4-BE49-F238E27FC236}">
                  <a16:creationId xmlns:a16="http://schemas.microsoft.com/office/drawing/2014/main" id="{7CE19511-E564-D927-EE7A-C47E52118F2F}"/>
                </a:ext>
              </a:extLst>
            </p:cNvPr>
            <p:cNvSpPr txBox="1"/>
            <p:nvPr/>
          </p:nvSpPr>
          <p:spPr>
            <a:xfrm>
              <a:off x="7538576" y="1425515"/>
              <a:ext cx="2087584" cy="400110"/>
            </a:xfrm>
            <a:prstGeom prst="rect">
              <a:avLst/>
            </a:prstGeom>
            <a:noFill/>
          </p:spPr>
          <p:txBody>
            <a:bodyPr wrap="square" rtlCol="0">
              <a:spAutoFit/>
            </a:bodyPr>
            <a:lstStyle/>
            <a:p>
              <a:pPr algn="ctr" defTabSz="859536">
                <a:spcAft>
                  <a:spcPts val="600"/>
                </a:spcAft>
              </a:pPr>
              <a:r>
                <a:rPr lang="en-US" sz="1880" kern="1200">
                  <a:solidFill>
                    <a:schemeClr val="tx1"/>
                  </a:solidFill>
                  <a:latin typeface="Prata" panose="00000500000000000000" pitchFamily="2" charset="0"/>
                  <a:ea typeface="+mn-ea"/>
                  <a:cs typeface="+mn-cs"/>
                </a:rPr>
                <a:t>Kirmizi Pistachio</a:t>
              </a:r>
              <a:endParaRPr lang="en-US" sz="2000">
                <a:latin typeface="Prata" panose="00000500000000000000" pitchFamily="2" charset="0"/>
              </a:endParaRPr>
            </a:p>
          </p:txBody>
        </p:sp>
        <p:pic>
          <p:nvPicPr>
            <p:cNvPr id="7" name="Picture 6">
              <a:extLst>
                <a:ext uri="{FF2B5EF4-FFF2-40B4-BE49-F238E27FC236}">
                  <a16:creationId xmlns:a16="http://schemas.microsoft.com/office/drawing/2014/main" id="{65C8BF17-3A87-6FB8-EA16-CB9350CBD2EE}"/>
                </a:ext>
              </a:extLst>
            </p:cNvPr>
            <p:cNvPicPr>
              <a:picLocks noChangeAspect="1"/>
            </p:cNvPicPr>
            <p:nvPr/>
          </p:nvPicPr>
          <p:blipFill>
            <a:blip r:embed="rId5"/>
            <a:stretch>
              <a:fillRect/>
            </a:stretch>
          </p:blipFill>
          <p:spPr>
            <a:xfrm>
              <a:off x="9821303" y="1929937"/>
              <a:ext cx="1724266" cy="1762371"/>
            </a:xfrm>
            <a:prstGeom prst="rect">
              <a:avLst/>
            </a:prstGeom>
          </p:spPr>
        </p:pic>
        <p:sp>
          <p:nvSpPr>
            <p:cNvPr id="8" name="TextBox 7">
              <a:extLst>
                <a:ext uri="{FF2B5EF4-FFF2-40B4-BE49-F238E27FC236}">
                  <a16:creationId xmlns:a16="http://schemas.microsoft.com/office/drawing/2014/main" id="{2E83E0D5-AFFE-A75D-B498-A4714C147624}"/>
                </a:ext>
              </a:extLst>
            </p:cNvPr>
            <p:cNvSpPr txBox="1"/>
            <p:nvPr/>
          </p:nvSpPr>
          <p:spPr>
            <a:xfrm>
              <a:off x="9821303" y="1425515"/>
              <a:ext cx="1802914" cy="400110"/>
            </a:xfrm>
            <a:prstGeom prst="rect">
              <a:avLst/>
            </a:prstGeom>
            <a:noFill/>
          </p:spPr>
          <p:txBody>
            <a:bodyPr wrap="square" rtlCol="0">
              <a:spAutoFit/>
            </a:bodyPr>
            <a:lstStyle/>
            <a:p>
              <a:pPr algn="ctr" defTabSz="859536">
                <a:spcAft>
                  <a:spcPts val="600"/>
                </a:spcAft>
              </a:pPr>
              <a:r>
                <a:rPr lang="en-US" sz="1880" kern="1200">
                  <a:solidFill>
                    <a:schemeClr val="tx1"/>
                  </a:solidFill>
                  <a:latin typeface="Prata" panose="00000500000000000000" pitchFamily="2" charset="0"/>
                  <a:ea typeface="+mn-ea"/>
                  <a:cs typeface="+mn-cs"/>
                </a:rPr>
                <a:t>Siirt Pistachio</a:t>
              </a:r>
              <a:endParaRPr lang="en-US" sz="2000">
                <a:latin typeface="Prata" panose="00000500000000000000" pitchFamily="2" charset="0"/>
              </a:endParaRPr>
            </a:p>
          </p:txBody>
        </p:sp>
      </p:grpSp>
    </p:spTree>
    <p:extLst>
      <p:ext uri="{BB962C8B-B14F-4D97-AF65-F5344CB8AC3E}">
        <p14:creationId xmlns:p14="http://schemas.microsoft.com/office/powerpoint/2010/main" val="145989389"/>
      </p:ext>
    </p:extLst>
  </p:cSld>
  <p:clrMapOvr>
    <a:masterClrMapping/>
  </p:clrMapOvr>
  <mc:AlternateContent xmlns:mc="http://schemas.openxmlformats.org/markup-compatibility/2006">
    <mc:Choice xmlns:p14="http://schemas.microsoft.com/office/powerpoint/2010/main" Requires="p14">
      <p:transition spd="slow" p14:dur="2000" advTm="91446"/>
    </mc:Choice>
    <mc:Fallback>
      <p:transition spd="slow" advTm="914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992D85F-EFEE-F878-22C1-36FB223DAA43}"/>
              </a:ext>
            </a:extLst>
          </p:cNvPr>
          <p:cNvSpPr/>
          <p:nvPr/>
        </p:nvSpPr>
        <p:spPr>
          <a:xfrm>
            <a:off x="940515" y="952954"/>
            <a:ext cx="4395446" cy="4436406"/>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742950" marR="0" lvl="1" indent="-2857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lang="en-US" sz="1400" dirty="0">
              <a:latin typeface="Söhne"/>
            </a:endParaRPr>
          </a:p>
        </p:txBody>
      </p:sp>
      <p:sp>
        <p:nvSpPr>
          <p:cNvPr id="10" name="Freeform: Shape 9">
            <a:extLst>
              <a:ext uri="{FF2B5EF4-FFF2-40B4-BE49-F238E27FC236}">
                <a16:creationId xmlns:a16="http://schemas.microsoft.com/office/drawing/2014/main" id="{F9EAE94D-08EA-DA92-EB2C-6DE95DBEA03B}"/>
              </a:ext>
            </a:extLst>
          </p:cNvPr>
          <p:cNvSpPr/>
          <p:nvPr/>
        </p:nvSpPr>
        <p:spPr>
          <a:xfrm>
            <a:off x="6856040" y="952954"/>
            <a:ext cx="4395446" cy="970357"/>
          </a:xfrm>
          <a:custGeom>
            <a:avLst/>
            <a:gdLst>
              <a:gd name="connsiteX0" fmla="*/ 0 w 2287271"/>
              <a:gd name="connsiteY0" fmla="*/ 0 h 970357"/>
              <a:gd name="connsiteX1" fmla="*/ 2287271 w 2287271"/>
              <a:gd name="connsiteY1" fmla="*/ 0 h 970357"/>
              <a:gd name="connsiteX2" fmla="*/ 2287271 w 2287271"/>
              <a:gd name="connsiteY2" fmla="*/ 970357 h 970357"/>
              <a:gd name="connsiteX3" fmla="*/ 0 w 2287271"/>
              <a:gd name="connsiteY3" fmla="*/ 970357 h 970357"/>
              <a:gd name="connsiteX4" fmla="*/ 0 w 2287271"/>
              <a:gd name="connsiteY4" fmla="*/ 0 h 97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271" h="970357">
                <a:moveTo>
                  <a:pt x="0" y="0"/>
                </a:moveTo>
                <a:lnTo>
                  <a:pt x="2287271" y="0"/>
                </a:lnTo>
                <a:lnTo>
                  <a:pt x="2287271" y="970357"/>
                </a:lnTo>
                <a:lnTo>
                  <a:pt x="0" y="970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533400">
              <a:lnSpc>
                <a:spcPct val="100000"/>
              </a:lnSpc>
              <a:spcBef>
                <a:spcPct val="0"/>
              </a:spcBef>
              <a:spcAft>
                <a:spcPct val="35000"/>
              </a:spcAft>
              <a:buFont typeface="Arial" panose="020B0604020202020204" pitchFamily="34" charset="0"/>
              <a:buChar char="•"/>
            </a:pPr>
            <a:endParaRPr lang="en-US" sz="1400" kern="1200" dirty="0"/>
          </a:p>
        </p:txBody>
      </p:sp>
      <p:graphicFrame>
        <p:nvGraphicFramePr>
          <p:cNvPr id="30" name="Diagram 4">
            <a:extLst>
              <a:ext uri="{FF2B5EF4-FFF2-40B4-BE49-F238E27FC236}">
                <a16:creationId xmlns:a16="http://schemas.microsoft.com/office/drawing/2014/main" id="{B1121830-018B-E04E-5FE9-B2BAA4F78868}"/>
              </a:ext>
            </a:extLst>
          </p:cNvPr>
          <p:cNvGraphicFramePr/>
          <p:nvPr>
            <p:extLst>
              <p:ext uri="{D42A27DB-BD31-4B8C-83A1-F6EECF244321}">
                <p14:modId xmlns:p14="http://schemas.microsoft.com/office/powerpoint/2010/main" val="3587533315"/>
              </p:ext>
            </p:extLst>
          </p:nvPr>
        </p:nvGraphicFramePr>
        <p:xfrm>
          <a:off x="1708150" y="1290840"/>
          <a:ext cx="8775701" cy="5053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TextBox 28">
            <a:extLst>
              <a:ext uri="{FF2B5EF4-FFF2-40B4-BE49-F238E27FC236}">
                <a16:creationId xmlns:a16="http://schemas.microsoft.com/office/drawing/2014/main" id="{E904EC68-5F9B-7C78-044E-8DE06B5D3ADA}"/>
              </a:ext>
            </a:extLst>
          </p:cNvPr>
          <p:cNvSpPr txBox="1"/>
          <p:nvPr/>
        </p:nvSpPr>
        <p:spPr>
          <a:xfrm>
            <a:off x="565404" y="386107"/>
            <a:ext cx="10515600" cy="11336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Reflection over Learning Goals</a:t>
            </a:r>
          </a:p>
          <a:p>
            <a:pPr>
              <a:lnSpc>
                <a:spcPct val="90000"/>
              </a:lnSpc>
              <a:spcBef>
                <a:spcPct val="0"/>
              </a:spcBef>
              <a:spcAft>
                <a:spcPts val="600"/>
              </a:spcAft>
            </a:pPr>
            <a:endParaRPr lang="en-US" sz="2900" kern="1200" dirty="0">
              <a:solidFill>
                <a:schemeClr val="tx1"/>
              </a:solidFill>
              <a:latin typeface="+mj-lt"/>
              <a:ea typeface="+mj-ea"/>
              <a:cs typeface="+mj-cs"/>
            </a:endParaRPr>
          </a:p>
        </p:txBody>
      </p:sp>
    </p:spTree>
    <p:extLst>
      <p:ext uri="{BB962C8B-B14F-4D97-AF65-F5344CB8AC3E}">
        <p14:creationId xmlns:p14="http://schemas.microsoft.com/office/powerpoint/2010/main" val="2521360825"/>
      </p:ext>
    </p:extLst>
  </p:cSld>
  <p:clrMapOvr>
    <a:masterClrMapping/>
  </p:clrMapOvr>
  <mc:AlternateContent xmlns:mc="http://schemas.openxmlformats.org/markup-compatibility/2006">
    <mc:Choice xmlns:p14="http://schemas.microsoft.com/office/powerpoint/2010/main" Requires="p14">
      <p:transition spd="slow" p14:dur="2000" advTm="72955"/>
    </mc:Choice>
    <mc:Fallback>
      <p:transition spd="slow" advTm="729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EA30496-3A13-9AA0-1F63-E1DCA7DDB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674"/>
          <a:stretch/>
        </p:blipFill>
        <p:spPr bwMode="auto">
          <a:xfrm>
            <a:off x="0" y="0"/>
            <a:ext cx="12192000" cy="4960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29A5B3-BADA-E8E1-9466-93B44B65B721}"/>
              </a:ext>
            </a:extLst>
          </p:cNvPr>
          <p:cNvSpPr txBox="1"/>
          <p:nvPr/>
        </p:nvSpPr>
        <p:spPr>
          <a:xfrm>
            <a:off x="402365" y="4960137"/>
            <a:ext cx="2990542" cy="18818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THANK YOU</a:t>
            </a:r>
          </a:p>
        </p:txBody>
      </p:sp>
      <p:sp>
        <p:nvSpPr>
          <p:cNvPr id="6" name="TextBox 5">
            <a:extLst>
              <a:ext uri="{FF2B5EF4-FFF2-40B4-BE49-F238E27FC236}">
                <a16:creationId xmlns:a16="http://schemas.microsoft.com/office/drawing/2014/main" id="{C0A9C5DE-FD74-1D77-E4B0-33A2EC5C15F2}"/>
              </a:ext>
            </a:extLst>
          </p:cNvPr>
          <p:cNvSpPr txBox="1"/>
          <p:nvPr/>
        </p:nvSpPr>
        <p:spPr>
          <a:xfrm>
            <a:off x="3741377" y="4976174"/>
            <a:ext cx="4596507" cy="188182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Email: </a:t>
            </a:r>
            <a:r>
              <a:rPr lang="en-US" dirty="0">
                <a:hlinkClick r:id="rId4"/>
              </a:rPr>
              <a:t>bcrigger@syr.edu</a:t>
            </a:r>
            <a:r>
              <a:rPr lang="en-US" dirty="0"/>
              <a:t> </a:t>
            </a:r>
          </a:p>
          <a:p>
            <a:pPr indent="-228600">
              <a:lnSpc>
                <a:spcPct val="90000"/>
              </a:lnSpc>
              <a:spcAft>
                <a:spcPts val="600"/>
              </a:spcAft>
              <a:buFont typeface="Arial" panose="020B0604020202020204" pitchFamily="34" charset="0"/>
              <a:buChar char="•"/>
            </a:pPr>
            <a:r>
              <a:rPr lang="en-US" dirty="0"/>
              <a:t>GitHub: </a:t>
            </a:r>
            <a:r>
              <a:rPr lang="en-US" dirty="0">
                <a:hlinkClick r:id="rId5"/>
              </a:rPr>
              <a:t>github.com/</a:t>
            </a:r>
            <a:r>
              <a:rPr lang="en-US" dirty="0" err="1">
                <a:hlinkClick r:id="rId5"/>
              </a:rPr>
              <a:t>bryancrigger</a:t>
            </a:r>
            <a:r>
              <a:rPr lang="en-US" dirty="0">
                <a:hlinkClick r:id="rId5"/>
              </a:rPr>
              <a:t>/</a:t>
            </a:r>
            <a:endParaRPr lang="en-US" dirty="0"/>
          </a:p>
          <a:p>
            <a:pPr indent="-228600">
              <a:lnSpc>
                <a:spcPct val="90000"/>
              </a:lnSpc>
              <a:spcAft>
                <a:spcPts val="600"/>
              </a:spcAft>
              <a:buFont typeface="Arial" panose="020B0604020202020204" pitchFamily="34" charset="0"/>
              <a:buChar char="•"/>
            </a:pPr>
            <a:r>
              <a:rPr lang="en-US" dirty="0"/>
              <a:t>LinkedIn: </a:t>
            </a:r>
            <a:r>
              <a:rPr lang="en-US" dirty="0">
                <a:hlinkClick r:id="rId6"/>
              </a:rPr>
              <a:t>linkedin.com/in/</a:t>
            </a:r>
            <a:r>
              <a:rPr lang="en-US" dirty="0" err="1">
                <a:hlinkClick r:id="rId6"/>
              </a:rPr>
              <a:t>bryancrigger</a:t>
            </a:r>
            <a:r>
              <a:rPr lang="en-US" dirty="0">
                <a:hlinkClick r:id="rId6"/>
              </a:rPr>
              <a:t>/</a:t>
            </a:r>
            <a:endParaRPr lang="en-US" dirty="0"/>
          </a:p>
        </p:txBody>
      </p:sp>
    </p:spTree>
    <p:extLst>
      <p:ext uri="{BB962C8B-B14F-4D97-AF65-F5344CB8AC3E}">
        <p14:creationId xmlns:p14="http://schemas.microsoft.com/office/powerpoint/2010/main" val="564602850"/>
      </p:ext>
    </p:extLst>
  </p:cSld>
  <p:clrMapOvr>
    <a:masterClrMapping/>
  </p:clrMapOvr>
  <mc:AlternateContent xmlns:mc="http://schemas.openxmlformats.org/markup-compatibility/2006">
    <mc:Choice xmlns:p14="http://schemas.microsoft.com/office/powerpoint/2010/main" Requires="p14">
      <p:transition spd="slow" p14:dur="2000" advTm="47845"/>
    </mc:Choice>
    <mc:Fallback>
      <p:transition spd="slow" advTm="4784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5650</TotalTime>
  <Words>1684</Words>
  <Application>Microsoft Office PowerPoint</Application>
  <PresentationFormat>Widescreen</PresentationFormat>
  <Paragraphs>101</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Aptos Display</vt:lpstr>
      <vt:lpstr>Arial</vt:lpstr>
      <vt:lpstr>Prata</vt:lpstr>
      <vt:lpstr>Söhne</vt:lpstr>
      <vt:lpstr>Office Theme</vt:lpstr>
      <vt:lpstr> MS Applied Data Science  Portfolio Presentation: Bryan Crigger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Crigger</dc:creator>
  <cp:lastModifiedBy>Bryan Crigger</cp:lastModifiedBy>
  <cp:revision>7</cp:revision>
  <dcterms:created xsi:type="dcterms:W3CDTF">2024-03-12T02:27:08Z</dcterms:created>
  <dcterms:modified xsi:type="dcterms:W3CDTF">2024-03-19T01:36:36Z</dcterms:modified>
</cp:coreProperties>
</file>